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26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6" r:id="rId10"/>
    <p:sldId id="267" r:id="rId11"/>
    <p:sldId id="268" r:id="rId12"/>
    <p:sldId id="265" r:id="rId13"/>
  </p:sldIdLst>
  <p:sldSz cx="14630400" cy="8229600"/>
  <p:notesSz cx="8229600" cy="14630400"/>
  <p:embeddedFontLst>
    <p:embeddedFont>
      <p:font typeface="DM Sans Semi Bold" panose="020B0604020202020204" charset="0"/>
      <p:regular r:id="rId15"/>
    </p:embeddedFont>
    <p:embeddedFont>
      <p:font typeface="Inter Light" panose="020B0604020202020204" charset="0"/>
      <p:regular r:id="rId16"/>
    </p:embeddedFont>
    <p:embeddedFont>
      <p:font typeface="Inter Medium" panose="020B0604020202020204" charset="0"/>
      <p:regular r:id="rId17"/>
    </p:embeddedFont>
    <p:embeddedFont>
      <p:font typeface="Montserrat Medium" panose="00000600000000000000" pitchFamily="2" charset="0"/>
      <p:regular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A64E"/>
    <a:srgbClr val="B9E0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5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8338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3920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7464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274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63476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244048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82810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71114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69444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6571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89603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3904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9623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60112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7202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183469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1576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61723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11741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94941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07354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16307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58640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76363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9/14/2025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583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  <p:sldLayoutId id="2147483744" r:id="rId18"/>
    <p:sldLayoutId id="2147483745" r:id="rId19"/>
    <p:sldLayoutId id="2147483746" r:id="rId20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278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260318" y="568355"/>
            <a:ext cx="9505831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051"/>
              </a:lnSpc>
            </a:pPr>
            <a:r>
              <a:rPr lang="en-US" sz="4851" dirty="0"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Hospital Management Database</a:t>
            </a:r>
            <a:endParaRPr lang="en-US" sz="485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CCD333-4189-220F-A104-93ADE1F245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8889" y1="39889" x2="66333" y2="27111"/>
                        <a14:foregroundMark x1="66333" y1="27111" x2="77333" y2="76000"/>
                        <a14:foregroundMark x1="77333" y1="76000" x2="46333" y2="82778"/>
                        <a14:foregroundMark x1="46333" y1="82778" x2="16889" y2="66111"/>
                        <a14:foregroundMark x1="16889" y1="66111" x2="38222" y2="41000"/>
                        <a14:foregroundMark x1="38222" y1="36667" x2="62889" y2="25667"/>
                        <a14:foregroundMark x1="74778" y1="70667" x2="76778" y2="74000"/>
                        <a14:foregroundMark x1="76778" y1="56444" x2="77444" y2="66333"/>
                        <a14:foregroundMark x1="20333" y1="79444" x2="28222" y2="74000"/>
                        <a14:foregroundMark x1="21667" y1="75111" x2="21000" y2="71778"/>
                      </a14:backgroundRemoval>
                    </a14:imgEffect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572" y="386828"/>
            <a:ext cx="1677810" cy="10144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59602FA-3EA7-2EDD-C41B-90737810E8AA}"/>
              </a:ext>
            </a:extLst>
          </p:cNvPr>
          <p:cNvSpPr/>
          <p:nvPr/>
        </p:nvSpPr>
        <p:spPr>
          <a:xfrm>
            <a:off x="0" y="0"/>
            <a:ext cx="14630400" cy="351468"/>
          </a:xfrm>
          <a:prstGeom prst="rect">
            <a:avLst/>
          </a:prstGeom>
          <a:solidFill>
            <a:srgbClr val="12A64E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5740FA-579D-8F69-847D-6E7C87DDD769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9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78" b="89778" l="4000" r="90222">
                        <a14:foregroundMark x1="7111" y1="40889" x2="83556" y2="29778"/>
                        <a14:foregroundMark x1="83556" y1="29778" x2="85778" y2="70667"/>
                        <a14:foregroundMark x1="85778" y1="70667" x2="7556" y2="47111"/>
                        <a14:foregroundMark x1="7556" y1="47111" x2="8889" y2="45778"/>
                        <a14:foregroundMark x1="42222" y1="59111" x2="4444" y2="60000"/>
                        <a14:foregroundMark x1="4444" y1="60000" x2="38222" y2="52444"/>
                        <a14:foregroundMark x1="38222" y1="52444" x2="84000" y2="58222"/>
                        <a14:foregroundMark x1="12889" y1="54222" x2="28889" y2="35556"/>
                        <a14:foregroundMark x1="18667" y1="36444" x2="16000" y2="40000"/>
                        <a14:foregroundMark x1="88444" y1="35556" x2="88000" y2="66667"/>
                        <a14:foregroundMark x1="89778" y1="38222" x2="90222" y2="49778"/>
                        <a14:foregroundMark x1="86667" y1="32444" x2="88000" y2="36444"/>
                        <a14:foregroundMark x1="88444" y1="30667" x2="84889" y2="34222"/>
                      </a14:backgroundRemoval>
                    </a14:imgEffect>
                    <a14:imgEffect>
                      <a14:colorTemperature colorTemp="4700"/>
                    </a14:imgEffect>
                    <a14:imgEffect>
                      <a14:saturation sat="23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503552" y="386828"/>
            <a:ext cx="2143125" cy="117627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07C60B-3852-8ED0-3E1D-CF29AC77D32F}"/>
              </a:ext>
            </a:extLst>
          </p:cNvPr>
          <p:cNvCxnSpPr>
            <a:cxnSpLocks/>
          </p:cNvCxnSpPr>
          <p:nvPr/>
        </p:nvCxnSpPr>
        <p:spPr>
          <a:xfrm>
            <a:off x="-16278" y="510788"/>
            <a:ext cx="1466295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2459A31-09CB-4806-F619-CB9A393BE1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72" y="453222"/>
            <a:ext cx="1677810" cy="94807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28839D0-A015-AEDA-6515-509F0DD527CF}"/>
              </a:ext>
            </a:extLst>
          </p:cNvPr>
          <p:cNvSpPr/>
          <p:nvPr/>
        </p:nvSpPr>
        <p:spPr>
          <a:xfrm>
            <a:off x="0" y="0"/>
            <a:ext cx="14630400" cy="351468"/>
          </a:xfrm>
          <a:prstGeom prst="rect">
            <a:avLst/>
          </a:prstGeom>
          <a:solidFill>
            <a:srgbClr val="12A64E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D4E57CC-443B-C750-0EDA-316CC64919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03552" y="386828"/>
            <a:ext cx="2143125" cy="1176278"/>
          </a:xfrm>
          <a:prstGeom prst="rect">
            <a:avLst/>
          </a:prstGeom>
        </p:spPr>
      </p:pic>
      <p:sp>
        <p:nvSpPr>
          <p:cNvPr id="14" name="Text 0">
            <a:extLst>
              <a:ext uri="{FF2B5EF4-FFF2-40B4-BE49-F238E27FC236}">
                <a16:creationId xmlns:a16="http://schemas.microsoft.com/office/drawing/2014/main" id="{7D2CD663-19BC-9D71-45A3-960281460D5A}"/>
              </a:ext>
            </a:extLst>
          </p:cNvPr>
          <p:cNvSpPr/>
          <p:nvPr/>
        </p:nvSpPr>
        <p:spPr>
          <a:xfrm>
            <a:off x="180866" y="1405608"/>
            <a:ext cx="5112425" cy="535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Sorting &amp; Limiting Data</a:t>
            </a:r>
            <a:endParaRPr lang="en-US" sz="3350" dirty="0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CD94BD20-BD03-83E1-18B0-F94CDC250F8D}"/>
              </a:ext>
            </a:extLst>
          </p:cNvPr>
          <p:cNvGrpSpPr/>
          <p:nvPr/>
        </p:nvGrpSpPr>
        <p:grpSpPr>
          <a:xfrm>
            <a:off x="240821" y="2015885"/>
            <a:ext cx="2732008" cy="385882"/>
            <a:chOff x="240821" y="2015885"/>
            <a:chExt cx="2732008" cy="385882"/>
          </a:xfrm>
        </p:grpSpPr>
        <p:sp>
          <p:nvSpPr>
            <p:cNvPr id="20" name="Shape 2">
              <a:extLst>
                <a:ext uri="{FF2B5EF4-FFF2-40B4-BE49-F238E27FC236}">
                  <a16:creationId xmlns:a16="http://schemas.microsoft.com/office/drawing/2014/main" id="{C98F3232-6AA6-E7F6-A08C-02F39CA15B07}"/>
                </a:ext>
              </a:extLst>
            </p:cNvPr>
            <p:cNvSpPr/>
            <p:nvPr/>
          </p:nvSpPr>
          <p:spPr>
            <a:xfrm>
              <a:off x="240821" y="2015885"/>
              <a:ext cx="385882" cy="385882"/>
            </a:xfrm>
            <a:prstGeom prst="roundRect">
              <a:avLst>
                <a:gd name="adj" fmla="val 40003"/>
              </a:avLst>
            </a:prstGeom>
            <a:solidFill>
              <a:srgbClr val="EFF0F6"/>
            </a:solidFill>
            <a:ln w="7620">
              <a:solidFill>
                <a:srgbClr val="C5C7D2"/>
              </a:solidFill>
              <a:prstDash val="solid"/>
            </a:ln>
          </p:spPr>
        </p:sp>
        <p:sp>
          <p:nvSpPr>
            <p:cNvPr id="21" name="Text 3">
              <a:extLst>
                <a:ext uri="{FF2B5EF4-FFF2-40B4-BE49-F238E27FC236}">
                  <a16:creationId xmlns:a16="http://schemas.microsoft.com/office/drawing/2014/main" id="{C2A4D92B-3808-D0DC-1AC4-76C3398EA888}"/>
                </a:ext>
              </a:extLst>
            </p:cNvPr>
            <p:cNvSpPr/>
            <p:nvPr/>
          </p:nvSpPr>
          <p:spPr>
            <a:xfrm>
              <a:off x="335833" y="2080179"/>
              <a:ext cx="257175" cy="32158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000"/>
                </a:lnSpc>
                <a:buNone/>
              </a:pPr>
              <a:r>
                <a:rPr lang="en-US" sz="2000" dirty="0">
                  <a:solidFill>
                    <a:srgbClr val="3D3E44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1</a:t>
              </a:r>
              <a:endParaRPr lang="en-US" sz="2000" dirty="0"/>
            </a:p>
          </p:txBody>
        </p:sp>
        <p:sp>
          <p:nvSpPr>
            <p:cNvPr id="22" name="Text 4">
              <a:extLst>
                <a:ext uri="{FF2B5EF4-FFF2-40B4-BE49-F238E27FC236}">
                  <a16:creationId xmlns:a16="http://schemas.microsoft.com/office/drawing/2014/main" id="{2D2F7EFD-489F-061E-8BAD-D6A83C2ADF41}"/>
                </a:ext>
              </a:extLst>
            </p:cNvPr>
            <p:cNvSpPr/>
            <p:nvPr/>
          </p:nvSpPr>
          <p:spPr>
            <a:xfrm>
              <a:off x="828871" y="2107027"/>
              <a:ext cx="2143958" cy="26801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100"/>
                </a:lnSpc>
                <a:buNone/>
              </a:pPr>
              <a:r>
                <a:rPr lang="en-US" sz="1650" dirty="0">
                  <a:solidFill>
                    <a:srgbClr val="3D3E44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ORDER BY Clause</a:t>
              </a:r>
              <a:endParaRPr lang="en-US" sz="1650" dirty="0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6730225-6F9A-6BFB-A972-1564EE1A25D0}"/>
              </a:ext>
            </a:extLst>
          </p:cNvPr>
          <p:cNvGrpSpPr/>
          <p:nvPr/>
        </p:nvGrpSpPr>
        <p:grpSpPr>
          <a:xfrm>
            <a:off x="240821" y="2562082"/>
            <a:ext cx="2701290" cy="385882"/>
            <a:chOff x="271539" y="3095365"/>
            <a:chExt cx="2701290" cy="385882"/>
          </a:xfrm>
        </p:grpSpPr>
        <p:sp>
          <p:nvSpPr>
            <p:cNvPr id="24" name="Shape 6">
              <a:extLst>
                <a:ext uri="{FF2B5EF4-FFF2-40B4-BE49-F238E27FC236}">
                  <a16:creationId xmlns:a16="http://schemas.microsoft.com/office/drawing/2014/main" id="{5314FF5D-7B17-2B9A-6FA6-BF34AE2780A2}"/>
                </a:ext>
              </a:extLst>
            </p:cNvPr>
            <p:cNvSpPr/>
            <p:nvPr/>
          </p:nvSpPr>
          <p:spPr>
            <a:xfrm>
              <a:off x="271539" y="3095365"/>
              <a:ext cx="385882" cy="385882"/>
            </a:xfrm>
            <a:prstGeom prst="roundRect">
              <a:avLst>
                <a:gd name="adj" fmla="val 40003"/>
              </a:avLst>
            </a:prstGeom>
            <a:solidFill>
              <a:srgbClr val="EFF0F6"/>
            </a:solidFill>
            <a:ln w="7620">
              <a:solidFill>
                <a:srgbClr val="C5C7D2"/>
              </a:solidFill>
              <a:prstDash val="solid"/>
            </a:ln>
          </p:spPr>
        </p:sp>
        <p:sp>
          <p:nvSpPr>
            <p:cNvPr id="25" name="Text 7">
              <a:extLst>
                <a:ext uri="{FF2B5EF4-FFF2-40B4-BE49-F238E27FC236}">
                  <a16:creationId xmlns:a16="http://schemas.microsoft.com/office/drawing/2014/main" id="{694554CE-9F7D-AE6A-B5F3-2D79FE41DC51}"/>
                </a:ext>
              </a:extLst>
            </p:cNvPr>
            <p:cNvSpPr/>
            <p:nvPr/>
          </p:nvSpPr>
          <p:spPr>
            <a:xfrm>
              <a:off x="335833" y="3127452"/>
              <a:ext cx="257175" cy="32158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000"/>
                </a:lnSpc>
                <a:buNone/>
              </a:pPr>
              <a:r>
                <a:rPr lang="en-US" sz="2000" dirty="0">
                  <a:solidFill>
                    <a:srgbClr val="3D3E44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2</a:t>
              </a:r>
              <a:endParaRPr lang="en-US" sz="2000" dirty="0"/>
            </a:p>
          </p:txBody>
        </p:sp>
        <p:sp>
          <p:nvSpPr>
            <p:cNvPr id="26" name="Text 8">
              <a:extLst>
                <a:ext uri="{FF2B5EF4-FFF2-40B4-BE49-F238E27FC236}">
                  <a16:creationId xmlns:a16="http://schemas.microsoft.com/office/drawing/2014/main" id="{892C2F8C-8D86-DF0E-C1D5-06149DD26508}"/>
                </a:ext>
              </a:extLst>
            </p:cNvPr>
            <p:cNvSpPr/>
            <p:nvPr/>
          </p:nvSpPr>
          <p:spPr>
            <a:xfrm>
              <a:off x="828871" y="3154301"/>
              <a:ext cx="2143958" cy="26801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100"/>
                </a:lnSpc>
                <a:buNone/>
              </a:pPr>
              <a:r>
                <a:rPr lang="en-US" sz="1650" dirty="0">
                  <a:solidFill>
                    <a:srgbClr val="3D3E44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GROUP BY Clause</a:t>
              </a:r>
              <a:endParaRPr lang="en-US" sz="1650" dirty="0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C83F3BAA-275F-75B5-35C3-EBAF4D531FFA}"/>
              </a:ext>
            </a:extLst>
          </p:cNvPr>
          <p:cNvGrpSpPr/>
          <p:nvPr/>
        </p:nvGrpSpPr>
        <p:grpSpPr>
          <a:xfrm>
            <a:off x="180866" y="3194533"/>
            <a:ext cx="2701290" cy="385882"/>
            <a:chOff x="271539" y="4142639"/>
            <a:chExt cx="2701290" cy="385882"/>
          </a:xfrm>
        </p:grpSpPr>
        <p:sp>
          <p:nvSpPr>
            <p:cNvPr id="28" name="Shape 10">
              <a:extLst>
                <a:ext uri="{FF2B5EF4-FFF2-40B4-BE49-F238E27FC236}">
                  <a16:creationId xmlns:a16="http://schemas.microsoft.com/office/drawing/2014/main" id="{31828731-A172-34F4-912E-FB75B5CD384B}"/>
                </a:ext>
              </a:extLst>
            </p:cNvPr>
            <p:cNvSpPr/>
            <p:nvPr/>
          </p:nvSpPr>
          <p:spPr>
            <a:xfrm>
              <a:off x="271539" y="4142639"/>
              <a:ext cx="385882" cy="385882"/>
            </a:xfrm>
            <a:prstGeom prst="roundRect">
              <a:avLst>
                <a:gd name="adj" fmla="val 40003"/>
              </a:avLst>
            </a:prstGeom>
            <a:solidFill>
              <a:srgbClr val="EFF0F6"/>
            </a:solidFill>
            <a:ln w="7620">
              <a:solidFill>
                <a:srgbClr val="C5C7D2"/>
              </a:solidFill>
              <a:prstDash val="solid"/>
            </a:ln>
          </p:spPr>
        </p:sp>
        <p:sp>
          <p:nvSpPr>
            <p:cNvPr id="29" name="Text 11">
              <a:extLst>
                <a:ext uri="{FF2B5EF4-FFF2-40B4-BE49-F238E27FC236}">
                  <a16:creationId xmlns:a16="http://schemas.microsoft.com/office/drawing/2014/main" id="{5DA03019-8636-2ECB-FF84-1F7BFE26BB8D}"/>
                </a:ext>
              </a:extLst>
            </p:cNvPr>
            <p:cNvSpPr/>
            <p:nvPr/>
          </p:nvSpPr>
          <p:spPr>
            <a:xfrm>
              <a:off x="335833" y="4174726"/>
              <a:ext cx="257175" cy="32158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000"/>
                </a:lnSpc>
                <a:buNone/>
              </a:pPr>
              <a:r>
                <a:rPr lang="en-US" sz="2000" dirty="0">
                  <a:solidFill>
                    <a:srgbClr val="3D3E44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3</a:t>
              </a:r>
              <a:endParaRPr lang="en-US" sz="2000" dirty="0"/>
            </a:p>
          </p:txBody>
        </p:sp>
        <p:sp>
          <p:nvSpPr>
            <p:cNvPr id="30" name="Text 12">
              <a:extLst>
                <a:ext uri="{FF2B5EF4-FFF2-40B4-BE49-F238E27FC236}">
                  <a16:creationId xmlns:a16="http://schemas.microsoft.com/office/drawing/2014/main" id="{AF265B5D-DA0D-2F1F-A0B7-9301FC84FD57}"/>
                </a:ext>
              </a:extLst>
            </p:cNvPr>
            <p:cNvSpPr/>
            <p:nvPr/>
          </p:nvSpPr>
          <p:spPr>
            <a:xfrm>
              <a:off x="828871" y="4201575"/>
              <a:ext cx="2143958" cy="26801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100"/>
                </a:lnSpc>
                <a:buNone/>
              </a:pPr>
              <a:r>
                <a:rPr lang="en-US" sz="1650" dirty="0">
                  <a:solidFill>
                    <a:srgbClr val="3D3E44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LIMIT Clause</a:t>
              </a:r>
              <a:endParaRPr lang="en-US" sz="1650" dirty="0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FB68FF6D-85AC-1636-704A-FB3DE8033187}"/>
              </a:ext>
            </a:extLst>
          </p:cNvPr>
          <p:cNvGrpSpPr/>
          <p:nvPr/>
        </p:nvGrpSpPr>
        <p:grpSpPr>
          <a:xfrm>
            <a:off x="3293936" y="2100829"/>
            <a:ext cx="2701290" cy="385882"/>
            <a:chOff x="271539" y="5189913"/>
            <a:chExt cx="2701290" cy="385882"/>
          </a:xfrm>
        </p:grpSpPr>
        <p:sp>
          <p:nvSpPr>
            <p:cNvPr id="32" name="Shape 14">
              <a:extLst>
                <a:ext uri="{FF2B5EF4-FFF2-40B4-BE49-F238E27FC236}">
                  <a16:creationId xmlns:a16="http://schemas.microsoft.com/office/drawing/2014/main" id="{052C735E-6CEE-49FD-D9AF-8A824D76F9FF}"/>
                </a:ext>
              </a:extLst>
            </p:cNvPr>
            <p:cNvSpPr/>
            <p:nvPr/>
          </p:nvSpPr>
          <p:spPr>
            <a:xfrm>
              <a:off x="271539" y="5189913"/>
              <a:ext cx="385882" cy="385882"/>
            </a:xfrm>
            <a:prstGeom prst="roundRect">
              <a:avLst>
                <a:gd name="adj" fmla="val 40003"/>
              </a:avLst>
            </a:prstGeom>
            <a:solidFill>
              <a:srgbClr val="EFF0F6"/>
            </a:solidFill>
            <a:ln w="7620">
              <a:solidFill>
                <a:srgbClr val="C5C7D2"/>
              </a:solidFill>
              <a:prstDash val="solid"/>
            </a:ln>
          </p:spPr>
        </p:sp>
        <p:sp>
          <p:nvSpPr>
            <p:cNvPr id="33" name="Text 15">
              <a:extLst>
                <a:ext uri="{FF2B5EF4-FFF2-40B4-BE49-F238E27FC236}">
                  <a16:creationId xmlns:a16="http://schemas.microsoft.com/office/drawing/2014/main" id="{894F27B2-02E3-157D-52B7-C50F6BDDB139}"/>
                </a:ext>
              </a:extLst>
            </p:cNvPr>
            <p:cNvSpPr/>
            <p:nvPr/>
          </p:nvSpPr>
          <p:spPr>
            <a:xfrm>
              <a:off x="335833" y="5222000"/>
              <a:ext cx="257175" cy="32158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000"/>
                </a:lnSpc>
                <a:buNone/>
              </a:pPr>
              <a:r>
                <a:rPr lang="en-US" sz="2000" dirty="0">
                  <a:solidFill>
                    <a:srgbClr val="3D3E44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4</a:t>
              </a:r>
              <a:endParaRPr lang="en-US" sz="2000" dirty="0"/>
            </a:p>
          </p:txBody>
        </p:sp>
        <p:sp>
          <p:nvSpPr>
            <p:cNvPr id="34" name="Text 16">
              <a:extLst>
                <a:ext uri="{FF2B5EF4-FFF2-40B4-BE49-F238E27FC236}">
                  <a16:creationId xmlns:a16="http://schemas.microsoft.com/office/drawing/2014/main" id="{58325925-8D01-0C9C-B9AF-AA950D76D8E0}"/>
                </a:ext>
              </a:extLst>
            </p:cNvPr>
            <p:cNvSpPr/>
            <p:nvPr/>
          </p:nvSpPr>
          <p:spPr>
            <a:xfrm>
              <a:off x="828871" y="5248848"/>
              <a:ext cx="2143958" cy="26801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100"/>
                </a:lnSpc>
                <a:buNone/>
              </a:pPr>
              <a:r>
                <a:rPr lang="en-US" sz="1650" dirty="0">
                  <a:solidFill>
                    <a:srgbClr val="3D3E44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DISTINCT Clause</a:t>
              </a:r>
              <a:endParaRPr lang="en-US" sz="1650" dirty="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ACD40134-C5A3-1C9D-8063-A8E26E714D51}"/>
              </a:ext>
            </a:extLst>
          </p:cNvPr>
          <p:cNvGrpSpPr/>
          <p:nvPr/>
        </p:nvGrpSpPr>
        <p:grpSpPr>
          <a:xfrm>
            <a:off x="3293936" y="2689955"/>
            <a:ext cx="2701290" cy="385882"/>
            <a:chOff x="271539" y="6237186"/>
            <a:chExt cx="2701290" cy="385882"/>
          </a:xfrm>
        </p:grpSpPr>
        <p:sp>
          <p:nvSpPr>
            <p:cNvPr id="36" name="Shape 18">
              <a:extLst>
                <a:ext uri="{FF2B5EF4-FFF2-40B4-BE49-F238E27FC236}">
                  <a16:creationId xmlns:a16="http://schemas.microsoft.com/office/drawing/2014/main" id="{ACAF45A0-26C0-C0C1-1EB7-801FC1981B66}"/>
                </a:ext>
              </a:extLst>
            </p:cNvPr>
            <p:cNvSpPr/>
            <p:nvPr/>
          </p:nvSpPr>
          <p:spPr>
            <a:xfrm>
              <a:off x="271539" y="6237186"/>
              <a:ext cx="385882" cy="385882"/>
            </a:xfrm>
            <a:prstGeom prst="roundRect">
              <a:avLst>
                <a:gd name="adj" fmla="val 40003"/>
              </a:avLst>
            </a:prstGeom>
            <a:solidFill>
              <a:srgbClr val="EFF0F6"/>
            </a:solidFill>
            <a:ln w="7620">
              <a:solidFill>
                <a:srgbClr val="C5C7D2"/>
              </a:solidFill>
              <a:prstDash val="solid"/>
            </a:ln>
          </p:spPr>
        </p:sp>
        <p:sp>
          <p:nvSpPr>
            <p:cNvPr id="37" name="Text 19">
              <a:extLst>
                <a:ext uri="{FF2B5EF4-FFF2-40B4-BE49-F238E27FC236}">
                  <a16:creationId xmlns:a16="http://schemas.microsoft.com/office/drawing/2014/main" id="{07195D99-E13A-C5D4-04A2-5C14364FDF4B}"/>
                </a:ext>
              </a:extLst>
            </p:cNvPr>
            <p:cNvSpPr/>
            <p:nvPr/>
          </p:nvSpPr>
          <p:spPr>
            <a:xfrm>
              <a:off x="335833" y="6269274"/>
              <a:ext cx="257175" cy="32158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000"/>
                </a:lnSpc>
                <a:buNone/>
              </a:pPr>
              <a:r>
                <a:rPr lang="en-US" sz="2000" dirty="0">
                  <a:solidFill>
                    <a:srgbClr val="3D3E44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5</a:t>
              </a:r>
              <a:endParaRPr lang="en-US" sz="2000" dirty="0"/>
            </a:p>
          </p:txBody>
        </p:sp>
        <p:sp>
          <p:nvSpPr>
            <p:cNvPr id="38" name="Text 20">
              <a:extLst>
                <a:ext uri="{FF2B5EF4-FFF2-40B4-BE49-F238E27FC236}">
                  <a16:creationId xmlns:a16="http://schemas.microsoft.com/office/drawing/2014/main" id="{2FBF145A-23DF-5196-0F17-43F80B55B214}"/>
                </a:ext>
              </a:extLst>
            </p:cNvPr>
            <p:cNvSpPr/>
            <p:nvPr/>
          </p:nvSpPr>
          <p:spPr>
            <a:xfrm>
              <a:off x="828871" y="6296122"/>
              <a:ext cx="2143958" cy="26801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100"/>
                </a:lnSpc>
                <a:buNone/>
              </a:pPr>
              <a:r>
                <a:rPr lang="en-US" sz="1650" dirty="0">
                  <a:solidFill>
                    <a:srgbClr val="3D3E44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FETCH</a:t>
              </a:r>
              <a:endParaRPr lang="en-US" sz="1650" dirty="0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B745CB36-733E-E3CF-2F8C-F7BDF263760B}"/>
              </a:ext>
            </a:extLst>
          </p:cNvPr>
          <p:cNvGrpSpPr/>
          <p:nvPr/>
        </p:nvGrpSpPr>
        <p:grpSpPr>
          <a:xfrm>
            <a:off x="3293936" y="3253469"/>
            <a:ext cx="2701290" cy="385882"/>
            <a:chOff x="271539" y="7284460"/>
            <a:chExt cx="2701290" cy="385882"/>
          </a:xfrm>
        </p:grpSpPr>
        <p:sp>
          <p:nvSpPr>
            <p:cNvPr id="40" name="Shape 22">
              <a:extLst>
                <a:ext uri="{FF2B5EF4-FFF2-40B4-BE49-F238E27FC236}">
                  <a16:creationId xmlns:a16="http://schemas.microsoft.com/office/drawing/2014/main" id="{C9D26ECF-14AE-4A6C-CB51-8C614E63DF43}"/>
                </a:ext>
              </a:extLst>
            </p:cNvPr>
            <p:cNvSpPr/>
            <p:nvPr/>
          </p:nvSpPr>
          <p:spPr>
            <a:xfrm>
              <a:off x="271539" y="7284460"/>
              <a:ext cx="385882" cy="385882"/>
            </a:xfrm>
            <a:prstGeom prst="roundRect">
              <a:avLst>
                <a:gd name="adj" fmla="val 40003"/>
              </a:avLst>
            </a:prstGeom>
            <a:solidFill>
              <a:srgbClr val="EFF0F6"/>
            </a:solidFill>
            <a:ln w="7620">
              <a:solidFill>
                <a:srgbClr val="C5C7D2"/>
              </a:solidFill>
              <a:prstDash val="solid"/>
            </a:ln>
          </p:spPr>
        </p:sp>
        <p:sp>
          <p:nvSpPr>
            <p:cNvPr id="41" name="Text 23">
              <a:extLst>
                <a:ext uri="{FF2B5EF4-FFF2-40B4-BE49-F238E27FC236}">
                  <a16:creationId xmlns:a16="http://schemas.microsoft.com/office/drawing/2014/main" id="{B2971D7F-BFE4-7869-5F36-C5851FDB7084}"/>
                </a:ext>
              </a:extLst>
            </p:cNvPr>
            <p:cNvSpPr/>
            <p:nvPr/>
          </p:nvSpPr>
          <p:spPr>
            <a:xfrm>
              <a:off x="335833" y="7316547"/>
              <a:ext cx="257175" cy="32158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000"/>
                </a:lnSpc>
                <a:buNone/>
              </a:pPr>
              <a:r>
                <a:rPr lang="en-US" sz="2000" dirty="0">
                  <a:solidFill>
                    <a:srgbClr val="3D3E44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6</a:t>
              </a:r>
              <a:endParaRPr lang="en-US" sz="2000" dirty="0"/>
            </a:p>
          </p:txBody>
        </p:sp>
        <p:sp>
          <p:nvSpPr>
            <p:cNvPr id="42" name="Text 24">
              <a:extLst>
                <a:ext uri="{FF2B5EF4-FFF2-40B4-BE49-F238E27FC236}">
                  <a16:creationId xmlns:a16="http://schemas.microsoft.com/office/drawing/2014/main" id="{A5908485-F012-7AC1-7A90-5EB2CEB27D1A}"/>
                </a:ext>
              </a:extLst>
            </p:cNvPr>
            <p:cNvSpPr/>
            <p:nvPr/>
          </p:nvSpPr>
          <p:spPr>
            <a:xfrm>
              <a:off x="828871" y="7343396"/>
              <a:ext cx="2143958" cy="26801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100"/>
                </a:lnSpc>
                <a:buNone/>
              </a:pPr>
              <a:r>
                <a:rPr lang="en-US" sz="1650" dirty="0">
                  <a:solidFill>
                    <a:srgbClr val="3D3E44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Aliases</a:t>
              </a:r>
              <a:endParaRPr lang="en-US" sz="1650" dirty="0"/>
            </a:p>
          </p:txBody>
        </p:sp>
      </p:grp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09678D8-DE45-C48F-A01F-A9BD3BC977A5}"/>
              </a:ext>
            </a:extLst>
          </p:cNvPr>
          <p:cNvCxnSpPr>
            <a:cxnSpLocks/>
          </p:cNvCxnSpPr>
          <p:nvPr/>
        </p:nvCxnSpPr>
        <p:spPr>
          <a:xfrm>
            <a:off x="-16278" y="510788"/>
            <a:ext cx="1466295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 0">
            <a:extLst>
              <a:ext uri="{FF2B5EF4-FFF2-40B4-BE49-F238E27FC236}">
                <a16:creationId xmlns:a16="http://schemas.microsoft.com/office/drawing/2014/main" id="{099595D4-6142-BFF9-635C-DC0447DE753D}"/>
              </a:ext>
            </a:extLst>
          </p:cNvPr>
          <p:cNvSpPr/>
          <p:nvPr/>
        </p:nvSpPr>
        <p:spPr>
          <a:xfrm>
            <a:off x="116572" y="4090887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00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Set Operations</a:t>
            </a:r>
            <a:endParaRPr lang="en-US" sz="4000" dirty="0"/>
          </a:p>
        </p:txBody>
      </p:sp>
      <p:sp>
        <p:nvSpPr>
          <p:cNvPr id="47" name="Text 2">
            <a:extLst>
              <a:ext uri="{FF2B5EF4-FFF2-40B4-BE49-F238E27FC236}">
                <a16:creationId xmlns:a16="http://schemas.microsoft.com/office/drawing/2014/main" id="{1EAAB497-737A-1E80-6EC9-314EF6076A84}"/>
              </a:ext>
            </a:extLst>
          </p:cNvPr>
          <p:cNvSpPr/>
          <p:nvPr/>
        </p:nvSpPr>
        <p:spPr>
          <a:xfrm>
            <a:off x="81494" y="5203383"/>
            <a:ext cx="674054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60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UNION</a:t>
            </a:r>
            <a:r>
              <a:rPr lang="en-US" sz="16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: Combines the result sets of two or more SELECT statements and removes duplicate rows.</a:t>
            </a:r>
            <a:endParaRPr lang="en-US" sz="1600" dirty="0"/>
          </a:p>
        </p:txBody>
      </p:sp>
      <p:sp>
        <p:nvSpPr>
          <p:cNvPr id="48" name="Text 3">
            <a:extLst>
              <a:ext uri="{FF2B5EF4-FFF2-40B4-BE49-F238E27FC236}">
                <a16:creationId xmlns:a16="http://schemas.microsoft.com/office/drawing/2014/main" id="{C6C1D457-C1FB-6CB1-D35E-03113B96B565}"/>
              </a:ext>
            </a:extLst>
          </p:cNvPr>
          <p:cNvSpPr/>
          <p:nvPr/>
        </p:nvSpPr>
        <p:spPr>
          <a:xfrm>
            <a:off x="116573" y="6028803"/>
            <a:ext cx="670546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60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UNION ALL</a:t>
            </a:r>
            <a:r>
              <a:rPr lang="en-US" sz="16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: Combines the result sets of two or more SELECT statements and includes all duplicate rows.</a:t>
            </a:r>
            <a:endParaRPr lang="en-US" sz="1600" dirty="0"/>
          </a:p>
        </p:txBody>
      </p:sp>
      <p:sp>
        <p:nvSpPr>
          <p:cNvPr id="49" name="Text 4">
            <a:extLst>
              <a:ext uri="{FF2B5EF4-FFF2-40B4-BE49-F238E27FC236}">
                <a16:creationId xmlns:a16="http://schemas.microsoft.com/office/drawing/2014/main" id="{9A35ADEC-4B09-BFA2-115B-1505F60CF1F2}"/>
              </a:ext>
            </a:extLst>
          </p:cNvPr>
          <p:cNvSpPr/>
          <p:nvPr/>
        </p:nvSpPr>
        <p:spPr>
          <a:xfrm>
            <a:off x="116573" y="6905222"/>
            <a:ext cx="6428066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60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EXCEPT Operators</a:t>
            </a:r>
            <a:r>
              <a:rPr lang="en-US" sz="16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: Returns all rows that are in the first SELECT statement but not in the second.</a:t>
            </a:r>
            <a:endParaRPr lang="en-US" sz="1600" dirty="0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5AF66BAA-FF73-ACB8-E5CC-222B6406E3F2}"/>
              </a:ext>
            </a:extLst>
          </p:cNvPr>
          <p:cNvCxnSpPr>
            <a:cxnSpLocks/>
          </p:cNvCxnSpPr>
          <p:nvPr/>
        </p:nvCxnSpPr>
        <p:spPr>
          <a:xfrm>
            <a:off x="6822041" y="626724"/>
            <a:ext cx="0" cy="7304196"/>
          </a:xfrm>
          <a:prstGeom prst="line">
            <a:avLst/>
          </a:prstGeom>
          <a:ln w="28575">
            <a:solidFill>
              <a:srgbClr val="12A6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1654EDE1-78AE-75B8-B095-0D29B34FA9D9}"/>
              </a:ext>
            </a:extLst>
          </p:cNvPr>
          <p:cNvSpPr txBox="1"/>
          <p:nvPr/>
        </p:nvSpPr>
        <p:spPr>
          <a:xfrm>
            <a:off x="6910237" y="1146619"/>
            <a:ext cx="7736440" cy="7591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240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Functions: Enhancing Data Manipulation</a:t>
            </a:r>
            <a:endParaRPr lang="en-US" sz="2400" dirty="0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CADDC808-6E8C-3225-BDEB-70BC0D6ABD70}"/>
              </a:ext>
            </a:extLst>
          </p:cNvPr>
          <p:cNvGrpSpPr/>
          <p:nvPr/>
        </p:nvGrpSpPr>
        <p:grpSpPr>
          <a:xfrm>
            <a:off x="7020146" y="2991244"/>
            <a:ext cx="7078225" cy="1485405"/>
            <a:chOff x="781844" y="3727836"/>
            <a:chExt cx="4136231" cy="2638187"/>
          </a:xfrm>
        </p:grpSpPr>
        <p:sp>
          <p:nvSpPr>
            <p:cNvPr id="66" name="Shape 2">
              <a:extLst>
                <a:ext uri="{FF2B5EF4-FFF2-40B4-BE49-F238E27FC236}">
                  <a16:creationId xmlns:a16="http://schemas.microsoft.com/office/drawing/2014/main" id="{3CBA9D87-375A-58A6-5E5E-C1C7FA522EAD}"/>
                </a:ext>
              </a:extLst>
            </p:cNvPr>
            <p:cNvSpPr/>
            <p:nvPr/>
          </p:nvSpPr>
          <p:spPr>
            <a:xfrm>
              <a:off x="781844" y="3727836"/>
              <a:ext cx="4136231" cy="2638187"/>
            </a:xfrm>
            <a:prstGeom prst="roundRect">
              <a:avLst>
                <a:gd name="adj" fmla="val 22460"/>
              </a:avLst>
            </a:prstGeom>
            <a:solidFill>
              <a:srgbClr val="EFF0F6"/>
            </a:solidFill>
            <a:ln w="15240">
              <a:solidFill>
                <a:srgbClr val="C5C7D2"/>
              </a:solidFill>
              <a:prstDash val="solid"/>
            </a:ln>
          </p:spPr>
        </p:sp>
        <p:sp>
          <p:nvSpPr>
            <p:cNvPr id="67" name="Text 3">
              <a:extLst>
                <a:ext uri="{FF2B5EF4-FFF2-40B4-BE49-F238E27FC236}">
                  <a16:creationId xmlns:a16="http://schemas.microsoft.com/office/drawing/2014/main" id="{95833260-5FB8-23B5-6F2F-58AEF4CD6641}"/>
                </a:ext>
              </a:extLst>
            </p:cNvPr>
            <p:cNvSpPr/>
            <p:nvPr/>
          </p:nvSpPr>
          <p:spPr>
            <a:xfrm>
              <a:off x="1126093" y="4026694"/>
              <a:ext cx="3316367" cy="38576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3000"/>
                </a:lnSpc>
                <a:buNone/>
              </a:pPr>
              <a:r>
                <a:rPr lang="en-US" sz="2000" dirty="0">
                  <a:solidFill>
                    <a:srgbClr val="3D3E44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Aggregate Functions</a:t>
              </a:r>
              <a:endParaRPr lang="en-US" sz="2000" dirty="0"/>
            </a:p>
          </p:txBody>
        </p:sp>
        <p:sp>
          <p:nvSpPr>
            <p:cNvPr id="68" name="Text 4">
              <a:extLst>
                <a:ext uri="{FF2B5EF4-FFF2-40B4-BE49-F238E27FC236}">
                  <a16:creationId xmlns:a16="http://schemas.microsoft.com/office/drawing/2014/main" id="{752F0AF2-CE2D-FBD6-C94A-F825CECCAC5B}"/>
                </a:ext>
              </a:extLst>
            </p:cNvPr>
            <p:cNvSpPr/>
            <p:nvPr/>
          </p:nvSpPr>
          <p:spPr>
            <a:xfrm>
              <a:off x="1126093" y="4560570"/>
              <a:ext cx="3612118" cy="158019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3100"/>
                </a:lnSpc>
                <a:buNone/>
              </a:pPr>
              <a:r>
                <a:rPr lang="en-US" sz="1600" dirty="0">
                  <a:solidFill>
                    <a:srgbClr val="3D3E44"/>
                  </a:solidFill>
                  <a:latin typeface="Inter Light" pitchFamily="34" charset="0"/>
                  <a:ea typeface="Inter Light" pitchFamily="34" charset="-122"/>
                  <a:cs typeface="Inter Light" pitchFamily="34" charset="-120"/>
                </a:rPr>
                <a:t>Perform calculations on a set of rows and return a single summary value (e.g., COUNT, SUM, AVG, MAX, MIN).</a:t>
              </a:r>
              <a:endParaRPr lang="en-US" sz="1600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4EFCC160-B55C-5528-53AB-61E5FAC353AF}"/>
              </a:ext>
            </a:extLst>
          </p:cNvPr>
          <p:cNvGrpSpPr/>
          <p:nvPr/>
        </p:nvGrpSpPr>
        <p:grpSpPr>
          <a:xfrm>
            <a:off x="7028193" y="4648823"/>
            <a:ext cx="7160416" cy="1402090"/>
            <a:chOff x="5247084" y="3764637"/>
            <a:chExt cx="4136231" cy="2638187"/>
          </a:xfrm>
        </p:grpSpPr>
        <p:sp>
          <p:nvSpPr>
            <p:cNvPr id="70" name="Shape 5">
              <a:extLst>
                <a:ext uri="{FF2B5EF4-FFF2-40B4-BE49-F238E27FC236}">
                  <a16:creationId xmlns:a16="http://schemas.microsoft.com/office/drawing/2014/main" id="{4B08EC06-2D6A-D073-4507-5377BF654A5E}"/>
                </a:ext>
              </a:extLst>
            </p:cNvPr>
            <p:cNvSpPr/>
            <p:nvPr/>
          </p:nvSpPr>
          <p:spPr>
            <a:xfrm>
              <a:off x="5247084" y="3764637"/>
              <a:ext cx="4136231" cy="2638187"/>
            </a:xfrm>
            <a:prstGeom prst="roundRect">
              <a:avLst>
                <a:gd name="adj" fmla="val 22460"/>
              </a:avLst>
            </a:prstGeom>
            <a:solidFill>
              <a:srgbClr val="EFF0F6"/>
            </a:solidFill>
            <a:ln w="15240">
              <a:solidFill>
                <a:srgbClr val="C5C7D2"/>
              </a:solidFill>
              <a:prstDash val="solid"/>
            </a:ln>
          </p:spPr>
        </p:sp>
        <p:sp>
          <p:nvSpPr>
            <p:cNvPr id="71" name="Text 6">
              <a:extLst>
                <a:ext uri="{FF2B5EF4-FFF2-40B4-BE49-F238E27FC236}">
                  <a16:creationId xmlns:a16="http://schemas.microsoft.com/office/drawing/2014/main" id="{858E897B-9A70-F4F3-2B35-57E97813887E}"/>
                </a:ext>
              </a:extLst>
            </p:cNvPr>
            <p:cNvSpPr/>
            <p:nvPr/>
          </p:nvSpPr>
          <p:spPr>
            <a:xfrm>
              <a:off x="5509141" y="4026694"/>
              <a:ext cx="3086100" cy="38576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3000"/>
                </a:lnSpc>
                <a:buNone/>
              </a:pPr>
              <a:r>
                <a:rPr lang="en-US" sz="2400" dirty="0">
                  <a:solidFill>
                    <a:srgbClr val="3D3E44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Date Functions</a:t>
              </a:r>
              <a:endParaRPr lang="en-US" sz="2400" dirty="0"/>
            </a:p>
          </p:txBody>
        </p:sp>
        <p:sp>
          <p:nvSpPr>
            <p:cNvPr id="72" name="Text 7">
              <a:extLst>
                <a:ext uri="{FF2B5EF4-FFF2-40B4-BE49-F238E27FC236}">
                  <a16:creationId xmlns:a16="http://schemas.microsoft.com/office/drawing/2014/main" id="{66873B81-EDF5-462C-5E2B-AF2CD218AA7B}"/>
                </a:ext>
              </a:extLst>
            </p:cNvPr>
            <p:cNvSpPr/>
            <p:nvPr/>
          </p:nvSpPr>
          <p:spPr>
            <a:xfrm>
              <a:off x="5509141" y="4560570"/>
              <a:ext cx="3612118" cy="158019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3100"/>
                </a:lnSpc>
                <a:buNone/>
              </a:pPr>
              <a:r>
                <a:rPr lang="en-US" sz="1600" dirty="0">
                  <a:solidFill>
                    <a:srgbClr val="3D3E44"/>
                  </a:solidFill>
                  <a:latin typeface="Inter Light" pitchFamily="34" charset="0"/>
                  <a:ea typeface="Inter Light" pitchFamily="34" charset="-122"/>
                  <a:cs typeface="Inter Light" pitchFamily="34" charset="-120"/>
                </a:rPr>
                <a:t>Manipulate and format date and time values (e.g., GETDATE, DATEDIFF, DATEADD).</a:t>
              </a:r>
              <a:endParaRPr lang="en-US" sz="1600" dirty="0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4C19820E-4A38-FB86-4136-CF2DAD7F714F}"/>
              </a:ext>
            </a:extLst>
          </p:cNvPr>
          <p:cNvGrpSpPr/>
          <p:nvPr/>
        </p:nvGrpSpPr>
        <p:grpSpPr>
          <a:xfrm>
            <a:off x="7028193" y="6280055"/>
            <a:ext cx="7211251" cy="1541225"/>
            <a:chOff x="9630132" y="3764637"/>
            <a:chExt cx="4136231" cy="2638187"/>
          </a:xfrm>
        </p:grpSpPr>
        <p:sp>
          <p:nvSpPr>
            <p:cNvPr id="74" name="Shape 8">
              <a:extLst>
                <a:ext uri="{FF2B5EF4-FFF2-40B4-BE49-F238E27FC236}">
                  <a16:creationId xmlns:a16="http://schemas.microsoft.com/office/drawing/2014/main" id="{0A645DB8-DDA1-C293-03E6-FF72D75AAFD9}"/>
                </a:ext>
              </a:extLst>
            </p:cNvPr>
            <p:cNvSpPr/>
            <p:nvPr/>
          </p:nvSpPr>
          <p:spPr>
            <a:xfrm>
              <a:off x="9630132" y="3764637"/>
              <a:ext cx="4136231" cy="2638187"/>
            </a:xfrm>
            <a:prstGeom prst="roundRect">
              <a:avLst>
                <a:gd name="adj" fmla="val 22460"/>
              </a:avLst>
            </a:prstGeom>
            <a:solidFill>
              <a:srgbClr val="EFF0F6"/>
            </a:solidFill>
            <a:ln w="15240">
              <a:solidFill>
                <a:srgbClr val="C5C7D2"/>
              </a:solidFill>
              <a:prstDash val="solid"/>
            </a:ln>
          </p:spPr>
        </p:sp>
        <p:sp>
          <p:nvSpPr>
            <p:cNvPr id="75" name="Text 9">
              <a:extLst>
                <a:ext uri="{FF2B5EF4-FFF2-40B4-BE49-F238E27FC236}">
                  <a16:creationId xmlns:a16="http://schemas.microsoft.com/office/drawing/2014/main" id="{FC11EFE1-0649-3015-B00E-077B0E42059A}"/>
                </a:ext>
              </a:extLst>
            </p:cNvPr>
            <p:cNvSpPr/>
            <p:nvPr/>
          </p:nvSpPr>
          <p:spPr>
            <a:xfrm>
              <a:off x="9892189" y="4026694"/>
              <a:ext cx="3086100" cy="38576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3000"/>
                </a:lnSpc>
                <a:buNone/>
              </a:pPr>
              <a:r>
                <a:rPr lang="en-US" sz="2400" dirty="0">
                  <a:solidFill>
                    <a:srgbClr val="3D3E44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String Functions</a:t>
              </a:r>
              <a:endParaRPr lang="en-US" sz="2400" dirty="0"/>
            </a:p>
          </p:txBody>
        </p:sp>
        <p:sp>
          <p:nvSpPr>
            <p:cNvPr id="76" name="Text 10">
              <a:extLst>
                <a:ext uri="{FF2B5EF4-FFF2-40B4-BE49-F238E27FC236}">
                  <a16:creationId xmlns:a16="http://schemas.microsoft.com/office/drawing/2014/main" id="{188AFA45-3FE4-8D1D-470A-DACCD34D861B}"/>
                </a:ext>
              </a:extLst>
            </p:cNvPr>
            <p:cNvSpPr/>
            <p:nvPr/>
          </p:nvSpPr>
          <p:spPr>
            <a:xfrm>
              <a:off x="9892189" y="4560570"/>
              <a:ext cx="3612118" cy="158019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3100"/>
                </a:lnSpc>
                <a:buNone/>
              </a:pPr>
              <a:r>
                <a:rPr lang="en-US" sz="1600" dirty="0">
                  <a:solidFill>
                    <a:srgbClr val="3D3E44"/>
                  </a:solidFill>
                  <a:latin typeface="Inter Light" pitchFamily="34" charset="0"/>
                  <a:ea typeface="Inter Light" pitchFamily="34" charset="-122"/>
                  <a:cs typeface="Inter Light" pitchFamily="34" charset="-120"/>
                </a:rPr>
                <a:t>Manipulate and format character string data (e.g., CONCAT, SUBSTRING, LENGTH, UPPER, LOWER).</a:t>
              </a:r>
              <a:endParaRPr lang="en-US" sz="1600" dirty="0"/>
            </a:p>
          </p:txBody>
        </p:sp>
      </p:grpSp>
      <p:sp>
        <p:nvSpPr>
          <p:cNvPr id="77" name="Text 1">
            <a:extLst>
              <a:ext uri="{FF2B5EF4-FFF2-40B4-BE49-F238E27FC236}">
                <a16:creationId xmlns:a16="http://schemas.microsoft.com/office/drawing/2014/main" id="{3D8B473C-84D0-BBEF-706E-BF759E36E87B}"/>
              </a:ext>
            </a:extLst>
          </p:cNvPr>
          <p:cNvSpPr/>
          <p:nvPr/>
        </p:nvSpPr>
        <p:spPr>
          <a:xfrm>
            <a:off x="7267758" y="2198936"/>
            <a:ext cx="625975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6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SQL functions perform calculations on data, modify data, or format output.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10433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2459A31-09CB-4806-F619-CB9A393BE1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72" y="453222"/>
            <a:ext cx="1677810" cy="94807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28839D0-A015-AEDA-6515-509F0DD527CF}"/>
              </a:ext>
            </a:extLst>
          </p:cNvPr>
          <p:cNvSpPr/>
          <p:nvPr/>
        </p:nvSpPr>
        <p:spPr>
          <a:xfrm>
            <a:off x="0" y="0"/>
            <a:ext cx="14630400" cy="351468"/>
          </a:xfrm>
          <a:prstGeom prst="rect">
            <a:avLst/>
          </a:prstGeom>
          <a:solidFill>
            <a:srgbClr val="12A64E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D4E57CC-443B-C750-0EDA-316CC64919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03552" y="386828"/>
            <a:ext cx="2143125" cy="1176278"/>
          </a:xfrm>
          <a:prstGeom prst="rect">
            <a:avLst/>
          </a:prstGeom>
        </p:spPr>
      </p:pic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09678D8-DE45-C48F-A01F-A9BD3BC977A5}"/>
              </a:ext>
            </a:extLst>
          </p:cNvPr>
          <p:cNvCxnSpPr>
            <a:cxnSpLocks/>
          </p:cNvCxnSpPr>
          <p:nvPr/>
        </p:nvCxnSpPr>
        <p:spPr>
          <a:xfrm>
            <a:off x="-16278" y="510788"/>
            <a:ext cx="1466295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0">
            <a:extLst>
              <a:ext uri="{FF2B5EF4-FFF2-40B4-BE49-F238E27FC236}">
                <a16:creationId xmlns:a16="http://schemas.microsoft.com/office/drawing/2014/main" id="{D97DE271-D429-CAE1-2E71-5BF0361052B6}"/>
              </a:ext>
            </a:extLst>
          </p:cNvPr>
          <p:cNvSpPr/>
          <p:nvPr/>
        </p:nvSpPr>
        <p:spPr>
          <a:xfrm>
            <a:off x="404688" y="1412682"/>
            <a:ext cx="4197787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JOINs</a:t>
            </a:r>
            <a:endParaRPr lang="en-US" sz="24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FC47ABAC-BE06-CB02-9DDD-76FF44447D95}"/>
              </a:ext>
            </a:extLst>
          </p:cNvPr>
          <p:cNvSpPr/>
          <p:nvPr/>
        </p:nvSpPr>
        <p:spPr>
          <a:xfrm>
            <a:off x="133526" y="1875105"/>
            <a:ext cx="5369828" cy="465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JOINs are used to combine rows from two or more tables based on a related column between them.</a:t>
            </a:r>
            <a:endParaRPr lang="en-US" sz="95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F426501-5FB9-1A53-C5E9-B150099E674B}"/>
              </a:ext>
            </a:extLst>
          </p:cNvPr>
          <p:cNvGrpSpPr/>
          <p:nvPr/>
        </p:nvGrpSpPr>
        <p:grpSpPr>
          <a:xfrm>
            <a:off x="133526" y="2542559"/>
            <a:ext cx="4880070" cy="4743979"/>
            <a:chOff x="2257901" y="1308378"/>
            <a:chExt cx="10114598" cy="8328782"/>
          </a:xfrm>
        </p:grpSpPr>
        <p:pic>
          <p:nvPicPr>
            <p:cNvPr id="5" name="Image 0" descr="preencoded.png">
              <a:extLst>
                <a:ext uri="{FF2B5EF4-FFF2-40B4-BE49-F238E27FC236}">
                  <a16:creationId xmlns:a16="http://schemas.microsoft.com/office/drawing/2014/main" id="{6896CC8A-8CC7-4C56-B10F-D0669B400AA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57901" y="1308378"/>
              <a:ext cx="10114598" cy="8328782"/>
            </a:xfrm>
            <a:prstGeom prst="rect">
              <a:avLst/>
            </a:prstGeom>
          </p:spPr>
        </p:pic>
        <p:sp>
          <p:nvSpPr>
            <p:cNvPr id="6" name="Text 2">
              <a:extLst>
                <a:ext uri="{FF2B5EF4-FFF2-40B4-BE49-F238E27FC236}">
                  <a16:creationId xmlns:a16="http://schemas.microsoft.com/office/drawing/2014/main" id="{E5837365-5FCF-2488-E8A6-A25DCC150CA8}"/>
                </a:ext>
              </a:extLst>
            </p:cNvPr>
            <p:cNvSpPr/>
            <p:nvPr/>
          </p:nvSpPr>
          <p:spPr>
            <a:xfrm>
              <a:off x="5798029" y="2888764"/>
              <a:ext cx="3034342" cy="37929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250"/>
                </a:lnSpc>
                <a:buNone/>
              </a:pPr>
              <a:r>
                <a:rPr lang="en-US" sz="1400" dirty="0">
                  <a:solidFill>
                    <a:srgbClr val="000000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LEFT JOIN</a:t>
              </a:r>
              <a:endParaRPr lang="en-US" sz="1400" dirty="0"/>
            </a:p>
          </p:txBody>
        </p:sp>
        <p:sp>
          <p:nvSpPr>
            <p:cNvPr id="7" name="Text 3">
              <a:extLst>
                <a:ext uri="{FF2B5EF4-FFF2-40B4-BE49-F238E27FC236}">
                  <a16:creationId xmlns:a16="http://schemas.microsoft.com/office/drawing/2014/main" id="{D0DB292F-A914-037F-002A-97F10279EB71}"/>
                </a:ext>
              </a:extLst>
            </p:cNvPr>
            <p:cNvSpPr/>
            <p:nvPr/>
          </p:nvSpPr>
          <p:spPr>
            <a:xfrm>
              <a:off x="2763688" y="7863352"/>
              <a:ext cx="3034342" cy="37929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250"/>
                </a:lnSpc>
                <a:buNone/>
              </a:pPr>
              <a:r>
                <a:rPr lang="en-US" sz="1600" dirty="0">
                  <a:solidFill>
                    <a:srgbClr val="000000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Left Table</a:t>
              </a:r>
              <a:endParaRPr lang="en-US" sz="1600" dirty="0"/>
            </a:p>
          </p:txBody>
        </p:sp>
        <p:sp>
          <p:nvSpPr>
            <p:cNvPr id="8" name="Text 4">
              <a:extLst>
                <a:ext uri="{FF2B5EF4-FFF2-40B4-BE49-F238E27FC236}">
                  <a16:creationId xmlns:a16="http://schemas.microsoft.com/office/drawing/2014/main" id="{AE588E68-E946-9726-C746-35BE3ABEFE88}"/>
                </a:ext>
              </a:extLst>
            </p:cNvPr>
            <p:cNvSpPr/>
            <p:nvPr/>
          </p:nvSpPr>
          <p:spPr>
            <a:xfrm>
              <a:off x="8941174" y="7692137"/>
              <a:ext cx="3034342" cy="37929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250"/>
                </a:lnSpc>
                <a:buNone/>
              </a:pPr>
              <a:r>
                <a:rPr lang="en-US" sz="1400" dirty="0">
                  <a:solidFill>
                    <a:srgbClr val="000000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Right Table</a:t>
              </a:r>
              <a:endParaRPr lang="en-US" sz="1400" dirty="0"/>
            </a:p>
          </p:txBody>
        </p:sp>
        <p:sp>
          <p:nvSpPr>
            <p:cNvPr id="9" name="Text 5">
              <a:extLst>
                <a:ext uri="{FF2B5EF4-FFF2-40B4-BE49-F238E27FC236}">
                  <a16:creationId xmlns:a16="http://schemas.microsoft.com/office/drawing/2014/main" id="{F7794DA1-1BEA-43E3-23DE-E744DD91FA09}"/>
                </a:ext>
              </a:extLst>
            </p:cNvPr>
            <p:cNvSpPr/>
            <p:nvPr/>
          </p:nvSpPr>
          <p:spPr>
            <a:xfrm>
              <a:off x="4589348" y="4832356"/>
              <a:ext cx="2027952" cy="37929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250"/>
                </a:lnSpc>
                <a:buNone/>
              </a:pPr>
              <a:r>
                <a:rPr lang="en-US" sz="1400" dirty="0">
                  <a:solidFill>
                    <a:srgbClr val="000000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LEFT ONLY</a:t>
              </a:r>
              <a:endParaRPr lang="en-US" sz="1400" dirty="0"/>
            </a:p>
          </p:txBody>
        </p:sp>
        <p:sp>
          <p:nvSpPr>
            <p:cNvPr id="10" name="Text 6">
              <a:extLst>
                <a:ext uri="{FF2B5EF4-FFF2-40B4-BE49-F238E27FC236}">
                  <a16:creationId xmlns:a16="http://schemas.microsoft.com/office/drawing/2014/main" id="{9143FE19-D963-B65C-EADD-87785C2B6939}"/>
                </a:ext>
              </a:extLst>
            </p:cNvPr>
            <p:cNvSpPr/>
            <p:nvPr/>
          </p:nvSpPr>
          <p:spPr>
            <a:xfrm>
              <a:off x="8134472" y="5290952"/>
              <a:ext cx="2027952" cy="37929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250"/>
                </a:lnSpc>
                <a:buNone/>
              </a:pPr>
              <a:r>
                <a:rPr lang="en-US" sz="1400" dirty="0">
                  <a:solidFill>
                    <a:srgbClr val="000000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RIGHT ONLY</a:t>
              </a:r>
              <a:endParaRPr lang="en-US" sz="1400" dirty="0"/>
            </a:p>
          </p:txBody>
        </p:sp>
        <p:sp>
          <p:nvSpPr>
            <p:cNvPr id="11" name="Text 7">
              <a:extLst>
                <a:ext uri="{FF2B5EF4-FFF2-40B4-BE49-F238E27FC236}">
                  <a16:creationId xmlns:a16="http://schemas.microsoft.com/office/drawing/2014/main" id="{4D1A236D-219F-BA57-AC92-FA3D8D76848C}"/>
                </a:ext>
              </a:extLst>
            </p:cNvPr>
            <p:cNvSpPr/>
            <p:nvPr/>
          </p:nvSpPr>
          <p:spPr>
            <a:xfrm>
              <a:off x="6743733" y="7237809"/>
              <a:ext cx="1142935" cy="151717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ts val="2250"/>
                </a:lnSpc>
                <a:buNone/>
              </a:pPr>
              <a:r>
                <a:rPr lang="en-US" sz="1200" b="1" dirty="0">
                  <a:solidFill>
                    <a:srgbClr val="000000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INNER JOIN</a:t>
              </a:r>
              <a:endParaRPr lang="en-US" sz="1200" b="1" dirty="0"/>
            </a:p>
          </p:txBody>
        </p:sp>
        <p:sp>
          <p:nvSpPr>
            <p:cNvPr id="12" name="Text 8">
              <a:extLst>
                <a:ext uri="{FF2B5EF4-FFF2-40B4-BE49-F238E27FC236}">
                  <a16:creationId xmlns:a16="http://schemas.microsoft.com/office/drawing/2014/main" id="{ACC5676B-ABA1-E1F6-F9D9-92233B7A6591}"/>
                </a:ext>
              </a:extLst>
            </p:cNvPr>
            <p:cNvSpPr/>
            <p:nvPr/>
          </p:nvSpPr>
          <p:spPr>
            <a:xfrm>
              <a:off x="6617301" y="6112753"/>
              <a:ext cx="1395798" cy="75858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ts val="2250"/>
                </a:lnSpc>
                <a:buNone/>
              </a:pPr>
              <a:r>
                <a:rPr lang="en-US" sz="1800" dirty="0">
                  <a:solidFill>
                    <a:srgbClr val="000000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FULL JOIN</a:t>
              </a:r>
              <a:endParaRPr lang="en-US" sz="1800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2D41E30-EB01-F8B0-E45F-1406FF05FFAF}"/>
              </a:ext>
            </a:extLst>
          </p:cNvPr>
          <p:cNvCxnSpPr>
            <a:cxnSpLocks/>
          </p:cNvCxnSpPr>
          <p:nvPr/>
        </p:nvCxnSpPr>
        <p:spPr>
          <a:xfrm>
            <a:off x="5619965" y="1160358"/>
            <a:ext cx="0" cy="7304196"/>
          </a:xfrm>
          <a:prstGeom prst="line">
            <a:avLst/>
          </a:prstGeom>
          <a:ln w="28575">
            <a:solidFill>
              <a:srgbClr val="12A6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737A237-7633-4E69-4901-6D98FC448586}"/>
              </a:ext>
            </a:extLst>
          </p:cNvPr>
          <p:cNvSpPr txBox="1"/>
          <p:nvPr/>
        </p:nvSpPr>
        <p:spPr>
          <a:xfrm>
            <a:off x="4916185" y="657612"/>
            <a:ext cx="734602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Advanced Concepts</a:t>
            </a:r>
            <a:endParaRPr lang="en-US" sz="2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CBF1D01-F26B-2ACD-8686-772B0E8DFE2B}"/>
              </a:ext>
            </a:extLst>
          </p:cNvPr>
          <p:cNvSpPr txBox="1"/>
          <p:nvPr/>
        </p:nvSpPr>
        <p:spPr>
          <a:xfrm>
            <a:off x="6105802" y="1385480"/>
            <a:ext cx="155871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Views</a:t>
            </a:r>
            <a:endParaRPr lang="en-US" sz="200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FC6DABF-62FC-78EF-D130-A70A973316F1}"/>
              </a:ext>
            </a:extLst>
          </p:cNvPr>
          <p:cNvGrpSpPr/>
          <p:nvPr/>
        </p:nvGrpSpPr>
        <p:grpSpPr>
          <a:xfrm>
            <a:off x="5870121" y="1875105"/>
            <a:ext cx="3838957" cy="3403971"/>
            <a:chOff x="856418" y="3838575"/>
            <a:chExt cx="6150054" cy="3261836"/>
          </a:xfrm>
        </p:grpSpPr>
        <p:sp>
          <p:nvSpPr>
            <p:cNvPr id="35" name="Shape 2">
              <a:extLst>
                <a:ext uri="{FF2B5EF4-FFF2-40B4-BE49-F238E27FC236}">
                  <a16:creationId xmlns:a16="http://schemas.microsoft.com/office/drawing/2014/main" id="{8B454A0A-E65E-237E-0FA1-DD8D1C036D4E}"/>
                </a:ext>
              </a:extLst>
            </p:cNvPr>
            <p:cNvSpPr/>
            <p:nvPr/>
          </p:nvSpPr>
          <p:spPr>
            <a:xfrm>
              <a:off x="856418" y="3838575"/>
              <a:ext cx="6150054" cy="3261836"/>
            </a:xfrm>
            <a:prstGeom prst="roundRect">
              <a:avLst>
                <a:gd name="adj" fmla="val 6812"/>
              </a:avLst>
            </a:prstGeom>
            <a:solidFill>
              <a:srgbClr val="B6D6FC"/>
            </a:solidFill>
            <a:ln/>
          </p:spPr>
        </p:sp>
        <p:pic>
          <p:nvPicPr>
            <p:cNvPr id="39" name="Image 0" descr="preencoded.png">
              <a:extLst>
                <a:ext uri="{FF2B5EF4-FFF2-40B4-BE49-F238E27FC236}">
                  <a16:creationId xmlns:a16="http://schemas.microsoft.com/office/drawing/2014/main" id="{EB6C0110-3394-F37E-1602-776FD159ED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03234" y="4174212"/>
              <a:ext cx="385763" cy="308610"/>
            </a:xfrm>
            <a:prstGeom prst="rect">
              <a:avLst/>
            </a:prstGeom>
          </p:spPr>
        </p:pic>
        <p:sp>
          <p:nvSpPr>
            <p:cNvPr id="43" name="Text 3">
              <a:extLst>
                <a:ext uri="{FF2B5EF4-FFF2-40B4-BE49-F238E27FC236}">
                  <a16:creationId xmlns:a16="http://schemas.microsoft.com/office/drawing/2014/main" id="{E5550A06-3CAD-05CD-09B4-4BBC60838685}"/>
                </a:ext>
              </a:extLst>
            </p:cNvPr>
            <p:cNvSpPr/>
            <p:nvPr/>
          </p:nvSpPr>
          <p:spPr>
            <a:xfrm>
              <a:off x="1735813" y="4147066"/>
              <a:ext cx="3086100" cy="38576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3000"/>
                </a:lnSpc>
                <a:buNone/>
              </a:pPr>
              <a:r>
                <a:rPr lang="en-US" sz="2400" dirty="0">
                  <a:solidFill>
                    <a:srgbClr val="000000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Views</a:t>
              </a:r>
              <a:endParaRPr lang="en-US" sz="2400" dirty="0"/>
            </a:p>
          </p:txBody>
        </p:sp>
        <p:sp>
          <p:nvSpPr>
            <p:cNvPr id="46" name="Text 4">
              <a:extLst>
                <a:ext uri="{FF2B5EF4-FFF2-40B4-BE49-F238E27FC236}">
                  <a16:creationId xmlns:a16="http://schemas.microsoft.com/office/drawing/2014/main" id="{BD09352D-2EDF-73BD-92B1-DAC434B57ACB}"/>
                </a:ext>
              </a:extLst>
            </p:cNvPr>
            <p:cNvSpPr/>
            <p:nvPr/>
          </p:nvSpPr>
          <p:spPr>
            <a:xfrm>
              <a:off x="1128563" y="4532829"/>
              <a:ext cx="5023841" cy="197524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3100"/>
                </a:lnSpc>
                <a:buNone/>
              </a:pPr>
              <a:r>
                <a:rPr lang="en-US" sz="1600" dirty="0">
                  <a:solidFill>
                    <a:srgbClr val="000000"/>
                  </a:solidFill>
                  <a:latin typeface="Inter Light" pitchFamily="34" charset="0"/>
                  <a:ea typeface="Inter Light" pitchFamily="34" charset="-122"/>
                  <a:cs typeface="Inter Light" pitchFamily="34" charset="-120"/>
                </a:rPr>
                <a:t>A virtual table based on the result-set of an SQL statement. A view contains rows and columns, just like a real table. The fields in a view are fields from one or more real tables in the database.</a:t>
              </a:r>
              <a:endParaRPr lang="en-US" sz="1600" dirty="0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F68287E-250B-9788-69AF-2F927C5393CD}"/>
              </a:ext>
            </a:extLst>
          </p:cNvPr>
          <p:cNvGrpSpPr/>
          <p:nvPr/>
        </p:nvGrpSpPr>
        <p:grpSpPr>
          <a:xfrm>
            <a:off x="10538390" y="1839909"/>
            <a:ext cx="3710339" cy="3439167"/>
            <a:chOff x="7523843" y="3844889"/>
            <a:chExt cx="6150054" cy="3261836"/>
          </a:xfrm>
        </p:grpSpPr>
        <p:sp>
          <p:nvSpPr>
            <p:cNvPr id="57" name="Shape 5">
              <a:extLst>
                <a:ext uri="{FF2B5EF4-FFF2-40B4-BE49-F238E27FC236}">
                  <a16:creationId xmlns:a16="http://schemas.microsoft.com/office/drawing/2014/main" id="{A574F9DB-E19A-7334-A8CE-C618A6D34F58}"/>
                </a:ext>
              </a:extLst>
            </p:cNvPr>
            <p:cNvSpPr/>
            <p:nvPr/>
          </p:nvSpPr>
          <p:spPr>
            <a:xfrm>
              <a:off x="7523843" y="3844889"/>
              <a:ext cx="6150054" cy="3261836"/>
            </a:xfrm>
            <a:prstGeom prst="roundRect">
              <a:avLst>
                <a:gd name="adj" fmla="val 6812"/>
              </a:avLst>
            </a:prstGeom>
            <a:solidFill>
              <a:srgbClr val="D0D2E2"/>
            </a:solidFill>
            <a:ln/>
          </p:spPr>
        </p:sp>
        <p:pic>
          <p:nvPicPr>
            <p:cNvPr id="59" name="Image 1" descr="preencoded.png">
              <a:extLst>
                <a:ext uri="{FF2B5EF4-FFF2-40B4-BE49-F238E27FC236}">
                  <a16:creationId xmlns:a16="http://schemas.microsoft.com/office/drawing/2014/main" id="{12FC63C7-3625-7605-3DA3-1985C1D29F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863127" y="4174212"/>
              <a:ext cx="385763" cy="308610"/>
            </a:xfrm>
            <a:prstGeom prst="rect">
              <a:avLst/>
            </a:prstGeom>
          </p:spPr>
        </p:pic>
        <p:sp>
          <p:nvSpPr>
            <p:cNvPr id="60" name="Text 6">
              <a:extLst>
                <a:ext uri="{FF2B5EF4-FFF2-40B4-BE49-F238E27FC236}">
                  <a16:creationId xmlns:a16="http://schemas.microsoft.com/office/drawing/2014/main" id="{FEEBA819-CDA0-F525-F20A-2A8329ACD04D}"/>
                </a:ext>
              </a:extLst>
            </p:cNvPr>
            <p:cNvSpPr/>
            <p:nvPr/>
          </p:nvSpPr>
          <p:spPr>
            <a:xfrm>
              <a:off x="8495706" y="4147066"/>
              <a:ext cx="3086100" cy="38576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3000"/>
                </a:lnSpc>
                <a:buNone/>
              </a:pPr>
              <a:r>
                <a:rPr lang="en-US" sz="2400" dirty="0">
                  <a:solidFill>
                    <a:srgbClr val="000000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Subqueries</a:t>
              </a:r>
              <a:endParaRPr lang="en-US" sz="2400" dirty="0"/>
            </a:p>
          </p:txBody>
        </p:sp>
        <p:sp>
          <p:nvSpPr>
            <p:cNvPr id="61" name="Text 7">
              <a:extLst>
                <a:ext uri="{FF2B5EF4-FFF2-40B4-BE49-F238E27FC236}">
                  <a16:creationId xmlns:a16="http://schemas.microsoft.com/office/drawing/2014/main" id="{DE915C7B-FED9-435E-FF39-728680EC9975}"/>
                </a:ext>
              </a:extLst>
            </p:cNvPr>
            <p:cNvSpPr/>
            <p:nvPr/>
          </p:nvSpPr>
          <p:spPr>
            <a:xfrm>
              <a:off x="8056009" y="4526626"/>
              <a:ext cx="5023842" cy="197524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3100"/>
                </a:lnSpc>
                <a:buNone/>
              </a:pPr>
              <a:r>
                <a:rPr lang="en-US" sz="1600" dirty="0">
                  <a:solidFill>
                    <a:srgbClr val="000000"/>
                  </a:solidFill>
                  <a:latin typeface="Inter Light" pitchFamily="34" charset="0"/>
                  <a:ea typeface="Inter Light" pitchFamily="34" charset="-122"/>
                  <a:cs typeface="Inter Light" pitchFamily="34" charset="-120"/>
                </a:rPr>
                <a:t>A query nested inside another SQL query. A subquery can be used in various clauses like SELECT, FROM, WHERE, and HAVING. It is also known as an inner query or inner select.</a:t>
              </a:r>
              <a:endParaRPr lang="en-US" sz="1600" dirty="0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01566FAF-EE4A-2F83-2A14-39401F105C16}"/>
              </a:ext>
            </a:extLst>
          </p:cNvPr>
          <p:cNvSpPr txBox="1"/>
          <p:nvPr/>
        </p:nvSpPr>
        <p:spPr>
          <a:xfrm>
            <a:off x="5950527" y="5618058"/>
            <a:ext cx="2729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Backup and Restore</a:t>
            </a:r>
            <a:endParaRPr lang="en-US" dirty="0"/>
          </a:p>
        </p:txBody>
      </p:sp>
      <p:sp>
        <p:nvSpPr>
          <p:cNvPr id="78" name="Text 3">
            <a:extLst>
              <a:ext uri="{FF2B5EF4-FFF2-40B4-BE49-F238E27FC236}">
                <a16:creationId xmlns:a16="http://schemas.microsoft.com/office/drawing/2014/main" id="{9753F3BD-273B-0B73-D221-613C189AF0DB}"/>
              </a:ext>
            </a:extLst>
          </p:cNvPr>
          <p:cNvSpPr/>
          <p:nvPr/>
        </p:nvSpPr>
        <p:spPr>
          <a:xfrm>
            <a:off x="5820211" y="6429774"/>
            <a:ext cx="9087589" cy="7327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60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Backup</a:t>
            </a:r>
            <a:r>
              <a:rPr lang="en-US" sz="16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: The process of creating a copy of your database to protect against data loss.</a:t>
            </a:r>
            <a:endParaRPr lang="en-US" sz="1600" dirty="0"/>
          </a:p>
        </p:txBody>
      </p:sp>
      <p:sp>
        <p:nvSpPr>
          <p:cNvPr id="79" name="Text 4">
            <a:extLst>
              <a:ext uri="{FF2B5EF4-FFF2-40B4-BE49-F238E27FC236}">
                <a16:creationId xmlns:a16="http://schemas.microsoft.com/office/drawing/2014/main" id="{0E75F3CC-5981-57BF-E3F2-7600CCD4444D}"/>
              </a:ext>
            </a:extLst>
          </p:cNvPr>
          <p:cNvSpPr/>
          <p:nvPr/>
        </p:nvSpPr>
        <p:spPr>
          <a:xfrm>
            <a:off x="5804794" y="7144337"/>
            <a:ext cx="850538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60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Restore</a:t>
            </a:r>
            <a:r>
              <a:rPr lang="en-US" sz="16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: The process of recovering data from a backup copy to a database.</a:t>
            </a:r>
            <a:endParaRPr lang="en-US" sz="1600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F2330F1-F86F-738D-B01A-AAC8D6457A0A}"/>
              </a:ext>
            </a:extLst>
          </p:cNvPr>
          <p:cNvSpPr txBox="1"/>
          <p:nvPr/>
        </p:nvSpPr>
        <p:spPr>
          <a:xfrm>
            <a:off x="10578095" y="1355061"/>
            <a:ext cx="74641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74767D"/>
                </a:solidFill>
                <a:latin typeface="Montserrat Medium" pitchFamily="34" charset="0"/>
              </a:rPr>
              <a:t>Subqueries</a:t>
            </a:r>
          </a:p>
        </p:txBody>
      </p:sp>
    </p:spTree>
    <p:extLst>
      <p:ext uri="{BB962C8B-B14F-4D97-AF65-F5344CB8AC3E}">
        <p14:creationId xmlns:p14="http://schemas.microsoft.com/office/powerpoint/2010/main" val="223365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61188" y="788440"/>
            <a:ext cx="7347467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051"/>
              </a:lnSpc>
            </a:pPr>
            <a:r>
              <a:rPr lang="en-US" sz="4851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Conclusion &amp; Next Steps</a:t>
            </a:r>
            <a:endParaRPr lang="en-US" sz="4851" dirty="0"/>
          </a:p>
        </p:txBody>
      </p:sp>
      <p:sp>
        <p:nvSpPr>
          <p:cNvPr id="3" name="Text 1"/>
          <p:cNvSpPr/>
          <p:nvPr/>
        </p:nvSpPr>
        <p:spPr>
          <a:xfrm>
            <a:off x="864041" y="2386849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rgbClr val="00B05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This document has provided a comprehensive overview of the Hospital Management Database project, from its conceptual design to implementation details and operational requirements.</a:t>
            </a:r>
            <a:endParaRPr lang="en-US" sz="1900" dirty="0">
              <a:solidFill>
                <a:srgbClr val="00B050"/>
              </a:solidFill>
            </a:endParaRPr>
          </a:p>
        </p:txBody>
      </p:sp>
      <p:sp>
        <p:nvSpPr>
          <p:cNvPr id="4" name="Shape 2"/>
          <p:cNvSpPr/>
          <p:nvPr/>
        </p:nvSpPr>
        <p:spPr>
          <a:xfrm>
            <a:off x="864041" y="3454604"/>
            <a:ext cx="12902327" cy="2585561"/>
          </a:xfrm>
          <a:prstGeom prst="roundRect">
            <a:avLst>
              <a:gd name="adj" fmla="val 1432"/>
            </a:avLst>
          </a:prstGeom>
          <a:solidFill>
            <a:srgbClr val="1C9770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853" y="3789523"/>
            <a:ext cx="462915" cy="37028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820585" y="3763091"/>
            <a:ext cx="4020979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600"/>
              </a:lnSpc>
            </a:pPr>
            <a:r>
              <a:rPr lang="en-US" sz="2900" dirty="0">
                <a:solidFill>
                  <a:srgbClr val="FFFFFF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Future Enhancements:</a:t>
            </a:r>
            <a:endParaRPr lang="en-US" sz="2900" dirty="0"/>
          </a:p>
        </p:txBody>
      </p:sp>
      <p:sp>
        <p:nvSpPr>
          <p:cNvPr id="7" name="Text 4"/>
          <p:cNvSpPr/>
          <p:nvPr/>
        </p:nvSpPr>
        <p:spPr>
          <a:xfrm>
            <a:off x="1820587" y="4472708"/>
            <a:ext cx="1169896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2" indent="-342882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Integration with electronic health records (EHR) systems.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820587" y="4954077"/>
            <a:ext cx="1169896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2" indent="-342882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Advanced analytics for predictive healthcare insights.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820587" y="5435445"/>
            <a:ext cx="1169896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2" indent="-342882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Mobile application development for patient and doctor access.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864041" y="6317816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rgbClr val="00B05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The successful deployment of this database will significantly enhance the efficiency and effectiveness of hospital management, ultimately improving patient care.</a:t>
            </a:r>
            <a:endParaRPr lang="en-US" sz="1900" dirty="0">
              <a:solidFill>
                <a:srgbClr val="00B05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4746DEF-0D98-5A6E-4E46-D4E8F8A490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72" y="453222"/>
            <a:ext cx="1677810" cy="94807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26537F1-6463-E368-D596-C1E7D0028946}"/>
              </a:ext>
            </a:extLst>
          </p:cNvPr>
          <p:cNvSpPr/>
          <p:nvPr/>
        </p:nvSpPr>
        <p:spPr>
          <a:xfrm>
            <a:off x="0" y="0"/>
            <a:ext cx="14630400" cy="351468"/>
          </a:xfrm>
          <a:prstGeom prst="rect">
            <a:avLst/>
          </a:prstGeom>
          <a:solidFill>
            <a:srgbClr val="12A64E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923DF5C-7A8D-5A78-C1E0-6D7A5AE128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03552" y="386828"/>
            <a:ext cx="2143125" cy="117627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A5F6525-A75F-D232-2E04-45DEF99138C4}"/>
              </a:ext>
            </a:extLst>
          </p:cNvPr>
          <p:cNvCxnSpPr>
            <a:cxnSpLocks/>
          </p:cNvCxnSpPr>
          <p:nvPr/>
        </p:nvCxnSpPr>
        <p:spPr>
          <a:xfrm>
            <a:off x="-16278" y="510788"/>
            <a:ext cx="1466295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3FE3B378-CC52-7FE9-CFAF-515D75CC7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72" y="453222"/>
            <a:ext cx="1677810" cy="948073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3950137" y="79638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051"/>
              </a:lnSpc>
            </a:pPr>
            <a:r>
              <a:rPr lang="en-US" sz="4851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Project Overview</a:t>
            </a:r>
            <a:endParaRPr lang="en-US" sz="4851" dirty="0"/>
          </a:p>
        </p:txBody>
      </p:sp>
      <p:sp>
        <p:nvSpPr>
          <p:cNvPr id="3" name="Text 1"/>
          <p:cNvSpPr/>
          <p:nvPr/>
        </p:nvSpPr>
        <p:spPr>
          <a:xfrm>
            <a:off x="894517" y="2212467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The Hospital Management Database is designed to streamline various hospital operations. It will manage patients, doctors, and appointments, ensuring all related data is interconnected for a realistic and efficient workflow.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4039" y="4149091"/>
            <a:ext cx="4136231" cy="2659380"/>
          </a:xfrm>
          <a:prstGeom prst="roundRect">
            <a:avLst>
              <a:gd name="adj" fmla="val 5501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33557" y="4149091"/>
            <a:ext cx="121920" cy="2659380"/>
          </a:xfrm>
          <a:prstGeom prst="roundRect">
            <a:avLst>
              <a:gd name="adj" fmla="val 30375"/>
            </a:avLst>
          </a:prstGeom>
          <a:solidFill>
            <a:srgbClr val="1C9770"/>
          </a:solidFill>
          <a:ln/>
        </p:spPr>
      </p:sp>
      <p:sp>
        <p:nvSpPr>
          <p:cNvPr id="6" name="Text 4"/>
          <p:cNvSpPr/>
          <p:nvPr/>
        </p:nvSpPr>
        <p:spPr>
          <a:xfrm>
            <a:off x="1232775" y="4426388"/>
            <a:ext cx="3490199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Patient &amp; Appointment Management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1232775" y="5346027"/>
            <a:ext cx="349019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Efficiently track patient information and schedule appointments.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5247090" y="4149091"/>
            <a:ext cx="4136231" cy="2659380"/>
          </a:xfrm>
          <a:prstGeom prst="roundRect">
            <a:avLst>
              <a:gd name="adj" fmla="val 5501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16604" y="4149091"/>
            <a:ext cx="121920" cy="2659380"/>
          </a:xfrm>
          <a:prstGeom prst="roundRect">
            <a:avLst>
              <a:gd name="adj" fmla="val 30375"/>
            </a:avLst>
          </a:prstGeom>
          <a:solidFill>
            <a:srgbClr val="1C9770"/>
          </a:solidFill>
          <a:ln/>
        </p:spPr>
      </p:sp>
      <p:sp>
        <p:nvSpPr>
          <p:cNvPr id="10" name="Text 8"/>
          <p:cNvSpPr/>
          <p:nvPr/>
        </p:nvSpPr>
        <p:spPr>
          <a:xfrm>
            <a:off x="5615823" y="4426391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Billing &amp; Payments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5615826" y="4960263"/>
            <a:ext cx="349019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Monitor invoices and manage payment transactions seamlessly.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9630138" y="4149091"/>
            <a:ext cx="4136231" cy="2659380"/>
          </a:xfrm>
          <a:prstGeom prst="roundRect">
            <a:avLst>
              <a:gd name="adj" fmla="val 5501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599652" y="4149091"/>
            <a:ext cx="121920" cy="2659380"/>
          </a:xfrm>
          <a:prstGeom prst="roundRect">
            <a:avLst>
              <a:gd name="adj" fmla="val 30375"/>
            </a:avLst>
          </a:prstGeom>
          <a:solidFill>
            <a:srgbClr val="1C9770"/>
          </a:solidFill>
          <a:ln/>
        </p:spPr>
      </p:sp>
      <p:sp>
        <p:nvSpPr>
          <p:cNvPr id="14" name="Text 12"/>
          <p:cNvSpPr/>
          <p:nvPr/>
        </p:nvSpPr>
        <p:spPr>
          <a:xfrm>
            <a:off x="9998871" y="4426391"/>
            <a:ext cx="3468172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Medication &amp; Lab Tests</a:t>
            </a:r>
            <a:endParaRPr lang="en-US" sz="2400" dirty="0"/>
          </a:p>
        </p:txBody>
      </p:sp>
      <p:sp>
        <p:nvSpPr>
          <p:cNvPr id="15" name="Text 13"/>
          <p:cNvSpPr/>
          <p:nvPr/>
        </p:nvSpPr>
        <p:spPr>
          <a:xfrm>
            <a:off x="9998874" y="4960263"/>
            <a:ext cx="349019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Oversee drug inventory and manage laboratory analysis results.</a:t>
            </a:r>
            <a:endParaRPr lang="en-US" sz="19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753E42D-7551-92DB-3087-FAC37F46B4FA}"/>
              </a:ext>
            </a:extLst>
          </p:cNvPr>
          <p:cNvSpPr/>
          <p:nvPr/>
        </p:nvSpPr>
        <p:spPr>
          <a:xfrm>
            <a:off x="0" y="0"/>
            <a:ext cx="14630400" cy="351468"/>
          </a:xfrm>
          <a:prstGeom prst="rect">
            <a:avLst/>
          </a:prstGeom>
          <a:solidFill>
            <a:srgbClr val="12A64E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9E134880-BCDD-C7B3-4A3C-EB728F7095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03552" y="386828"/>
            <a:ext cx="2143125" cy="1176278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6167789-8CA9-ACA2-1DCE-51249E666C7D}"/>
              </a:ext>
            </a:extLst>
          </p:cNvPr>
          <p:cNvCxnSpPr>
            <a:cxnSpLocks/>
          </p:cNvCxnSpPr>
          <p:nvPr/>
        </p:nvCxnSpPr>
        <p:spPr>
          <a:xfrm>
            <a:off x="-16278" y="510788"/>
            <a:ext cx="1466295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81609" y="765847"/>
            <a:ext cx="6172200" cy="790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051"/>
              </a:lnSpc>
            </a:pPr>
            <a:r>
              <a:rPr lang="en-US" sz="4851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Objectives &amp; Goals</a:t>
            </a:r>
            <a:endParaRPr lang="en-US" sz="4851" dirty="0"/>
          </a:p>
        </p:txBody>
      </p:sp>
      <p:sp>
        <p:nvSpPr>
          <p:cNvPr id="3" name="Text 1"/>
          <p:cNvSpPr/>
          <p:nvPr/>
        </p:nvSpPr>
        <p:spPr>
          <a:xfrm>
            <a:off x="550689" y="2283239"/>
            <a:ext cx="12902327" cy="957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The primary objectives of this project are to establish a centralized system for managing all critical hospital data, from patient records to financial transactions and inventory.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4037" y="3625693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5" name="Text 3"/>
          <p:cNvSpPr/>
          <p:nvPr/>
        </p:nvSpPr>
        <p:spPr>
          <a:xfrm>
            <a:off x="956550" y="3671889"/>
            <a:ext cx="370284" cy="462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900"/>
              </a:lnSpc>
            </a:pPr>
            <a:r>
              <a:rPr lang="en-US" sz="29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4"/>
          <p:cNvSpPr/>
          <p:nvPr/>
        </p:nvSpPr>
        <p:spPr>
          <a:xfrm>
            <a:off x="1666282" y="371046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Record Management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1666283" y="4244341"/>
            <a:ext cx="549461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Register and manage patients, appointments, invoices, and drug prescriptions.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7469508" y="362569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9" name="Text 7"/>
          <p:cNvSpPr/>
          <p:nvPr/>
        </p:nvSpPr>
        <p:spPr>
          <a:xfrm>
            <a:off x="7562019" y="3671892"/>
            <a:ext cx="370284" cy="462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900"/>
              </a:lnSpc>
            </a:pPr>
            <a:r>
              <a:rPr lang="en-US" sz="29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8"/>
          <p:cNvSpPr/>
          <p:nvPr/>
        </p:nvSpPr>
        <p:spPr>
          <a:xfrm>
            <a:off x="8271750" y="3710468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Staff Administration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8271754" y="4244344"/>
            <a:ext cx="549461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Handle information for doctors and other hospital staff.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864037" y="5528193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3" name="Text 11"/>
          <p:cNvSpPr/>
          <p:nvPr/>
        </p:nvSpPr>
        <p:spPr>
          <a:xfrm>
            <a:off x="956550" y="5574389"/>
            <a:ext cx="370284" cy="462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900"/>
              </a:lnSpc>
            </a:pPr>
            <a:r>
              <a:rPr lang="en-US" sz="29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3</a:t>
            </a:r>
            <a:endParaRPr lang="en-US" sz="2900" dirty="0"/>
          </a:p>
        </p:txBody>
      </p:sp>
      <p:sp>
        <p:nvSpPr>
          <p:cNvPr id="14" name="Text 12"/>
          <p:cNvSpPr/>
          <p:nvPr/>
        </p:nvSpPr>
        <p:spPr>
          <a:xfrm>
            <a:off x="1666282" y="561296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Inventory Control</a:t>
            </a:r>
            <a:endParaRPr lang="en-US" sz="2400" dirty="0"/>
          </a:p>
        </p:txBody>
      </p:sp>
      <p:sp>
        <p:nvSpPr>
          <p:cNvPr id="15" name="Text 13"/>
          <p:cNvSpPr/>
          <p:nvPr/>
        </p:nvSpPr>
        <p:spPr>
          <a:xfrm>
            <a:off x="1666283" y="6146841"/>
            <a:ext cx="549461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Manage medical supplies, medicines, and laboratory analyses.</a:t>
            </a:r>
            <a:endParaRPr lang="en-US" sz="1900" dirty="0"/>
          </a:p>
        </p:txBody>
      </p:sp>
      <p:sp>
        <p:nvSpPr>
          <p:cNvPr id="16" name="Shape 14"/>
          <p:cNvSpPr/>
          <p:nvPr/>
        </p:nvSpPr>
        <p:spPr>
          <a:xfrm>
            <a:off x="7469508" y="552819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7" name="Text 15"/>
          <p:cNvSpPr/>
          <p:nvPr/>
        </p:nvSpPr>
        <p:spPr>
          <a:xfrm>
            <a:off x="7562019" y="5574391"/>
            <a:ext cx="370284" cy="462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900"/>
              </a:lnSpc>
            </a:pPr>
            <a:r>
              <a:rPr lang="en-US" sz="29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4</a:t>
            </a:r>
            <a:endParaRPr lang="en-US" sz="2900" dirty="0"/>
          </a:p>
        </p:txBody>
      </p:sp>
      <p:sp>
        <p:nvSpPr>
          <p:cNvPr id="18" name="Text 16"/>
          <p:cNvSpPr/>
          <p:nvPr/>
        </p:nvSpPr>
        <p:spPr>
          <a:xfrm>
            <a:off x="8271752" y="5612967"/>
            <a:ext cx="323457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Reporting &amp; Analytics</a:t>
            </a:r>
            <a:endParaRPr lang="en-US" sz="2400" dirty="0"/>
          </a:p>
        </p:txBody>
      </p:sp>
      <p:sp>
        <p:nvSpPr>
          <p:cNvPr id="19" name="Text 17"/>
          <p:cNvSpPr/>
          <p:nvPr/>
        </p:nvSpPr>
        <p:spPr>
          <a:xfrm>
            <a:off x="8271754" y="6146844"/>
            <a:ext cx="549461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Generate comprehensive reports for management and data analysis.</a:t>
            </a:r>
            <a:endParaRPr lang="en-US" sz="19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F4368BD-F22D-F9B0-A230-18DA52BAA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72" y="453222"/>
            <a:ext cx="1677810" cy="948073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3C086EC-16E9-C6E0-FD95-9DD4C7B47F9A}"/>
              </a:ext>
            </a:extLst>
          </p:cNvPr>
          <p:cNvSpPr/>
          <p:nvPr/>
        </p:nvSpPr>
        <p:spPr>
          <a:xfrm>
            <a:off x="0" y="0"/>
            <a:ext cx="14630400" cy="351468"/>
          </a:xfrm>
          <a:prstGeom prst="rect">
            <a:avLst/>
          </a:prstGeom>
          <a:solidFill>
            <a:srgbClr val="12A64E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6ED8082-9CF0-CB55-E01D-F531249091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03552" y="386828"/>
            <a:ext cx="2143125" cy="1176278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E3CF961-D97F-4B8C-EFAD-3C257A218065}"/>
              </a:ext>
            </a:extLst>
          </p:cNvPr>
          <p:cNvCxnSpPr>
            <a:cxnSpLocks/>
          </p:cNvCxnSpPr>
          <p:nvPr/>
        </p:nvCxnSpPr>
        <p:spPr>
          <a:xfrm>
            <a:off x="-16278" y="510788"/>
            <a:ext cx="1466295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37947" y="760516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051"/>
              </a:lnSpc>
            </a:pPr>
            <a:r>
              <a:rPr lang="en-US" sz="4851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Requirements</a:t>
            </a:r>
            <a:endParaRPr lang="en-US" sz="4851" dirty="0"/>
          </a:p>
        </p:txBody>
      </p:sp>
      <p:sp>
        <p:nvSpPr>
          <p:cNvPr id="3" name="Text 1"/>
          <p:cNvSpPr/>
          <p:nvPr/>
        </p:nvSpPr>
        <p:spPr>
          <a:xfrm>
            <a:off x="864041" y="2180037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The system's success hinges on meeting both functional and non-functional requirements, ensuring it is both comprehensive in features and robust in performance.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9" y="3494603"/>
            <a:ext cx="4462701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600"/>
              </a:lnSpc>
            </a:pPr>
            <a:r>
              <a:rPr lang="en-US" sz="29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Functional Requirements</a:t>
            </a:r>
            <a:endParaRPr lang="en-US" sz="2900" dirty="0"/>
          </a:p>
        </p:txBody>
      </p:sp>
      <p:sp>
        <p:nvSpPr>
          <p:cNvPr id="5" name="Text 3"/>
          <p:cNvSpPr/>
          <p:nvPr/>
        </p:nvSpPr>
        <p:spPr>
          <a:xfrm>
            <a:off x="864039" y="4204217"/>
            <a:ext cx="615005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882" indent="-342882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Patient, doctor, and staff registration and management.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9" y="5080637"/>
            <a:ext cx="615005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882" indent="-342882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Appointment and medical prescription management.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9" y="5957057"/>
            <a:ext cx="615005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2" indent="-342882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Invoice and payment management.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9" y="6438425"/>
            <a:ext cx="615005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882" indent="-342882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Inventory tracking and laboratory analysis follow-up.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7623932" y="3494603"/>
            <a:ext cx="538543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600"/>
              </a:lnSpc>
            </a:pPr>
            <a:r>
              <a:rPr lang="en-US" sz="29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Non-Functional Requirements</a:t>
            </a:r>
            <a:endParaRPr lang="en-US" sz="2900" dirty="0"/>
          </a:p>
        </p:txBody>
      </p:sp>
      <p:sp>
        <p:nvSpPr>
          <p:cNvPr id="10" name="Text 8"/>
          <p:cNvSpPr/>
          <p:nvPr/>
        </p:nvSpPr>
        <p:spPr>
          <a:xfrm>
            <a:off x="7623934" y="4204221"/>
            <a:ext cx="615005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2" indent="-342882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High performance for database queries.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7623934" y="4685592"/>
            <a:ext cx="615005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2" indent="-342882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Data integrity and consistency.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7623934" y="5166961"/>
            <a:ext cx="615005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2" indent="-342882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Ease of data entry, including bulk CSV imports.</a:t>
            </a:r>
            <a:endParaRPr lang="en-US" sz="19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D756166-239A-EE11-556F-4199531531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72" y="453222"/>
            <a:ext cx="1677810" cy="94807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37BD0C7-85F1-8232-C0A7-AD49B8453360}"/>
              </a:ext>
            </a:extLst>
          </p:cNvPr>
          <p:cNvSpPr/>
          <p:nvPr/>
        </p:nvSpPr>
        <p:spPr>
          <a:xfrm>
            <a:off x="0" y="0"/>
            <a:ext cx="14630400" cy="351468"/>
          </a:xfrm>
          <a:prstGeom prst="rect">
            <a:avLst/>
          </a:prstGeom>
          <a:solidFill>
            <a:srgbClr val="12A64E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23694A3-82A4-B98A-5AD5-BB6CCCDB10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03552" y="386828"/>
            <a:ext cx="2143125" cy="1176278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4AD8820-4216-0876-1E3E-710E7B157648}"/>
              </a:ext>
            </a:extLst>
          </p:cNvPr>
          <p:cNvCxnSpPr>
            <a:cxnSpLocks/>
          </p:cNvCxnSpPr>
          <p:nvPr/>
        </p:nvCxnSpPr>
        <p:spPr>
          <a:xfrm>
            <a:off x="-16278" y="510788"/>
            <a:ext cx="1466295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9372" y="732000"/>
            <a:ext cx="10193417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051"/>
              </a:lnSpc>
            </a:pPr>
            <a:r>
              <a:rPr lang="en-US" sz="4851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Entity-Relationship Diagram (ERD)</a:t>
            </a:r>
            <a:endParaRPr lang="en-US" sz="4851" dirty="0"/>
          </a:p>
        </p:txBody>
      </p:sp>
      <p:sp>
        <p:nvSpPr>
          <p:cNvPr id="3" name="Text 1"/>
          <p:cNvSpPr/>
          <p:nvPr/>
        </p:nvSpPr>
        <p:spPr>
          <a:xfrm>
            <a:off x="227042" y="1662846"/>
            <a:ext cx="12646479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The ERD visually represents the structure of the database, highlighting the relationships between key entities. This diagram is crucial for understanding the database schema.</a:t>
            </a:r>
            <a:endParaRPr lang="en-US" sz="19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1F6A22-F670-0BEB-BAA5-BB6794A8F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442" y="2701175"/>
            <a:ext cx="13343278" cy="55548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3F78BBD-705D-B036-6BDA-98F364506A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72" y="453222"/>
            <a:ext cx="1677810" cy="94807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1325C47-D55F-CAC3-F86D-31810DE6D9C3}"/>
              </a:ext>
            </a:extLst>
          </p:cNvPr>
          <p:cNvSpPr/>
          <p:nvPr/>
        </p:nvSpPr>
        <p:spPr>
          <a:xfrm>
            <a:off x="0" y="0"/>
            <a:ext cx="14630400" cy="351468"/>
          </a:xfrm>
          <a:prstGeom prst="rect">
            <a:avLst/>
          </a:prstGeom>
          <a:solidFill>
            <a:srgbClr val="12A64E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0D9C2C-A3C0-D41A-4CA0-54C9A7D527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03552" y="386828"/>
            <a:ext cx="2143125" cy="117627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CFA2841-78D3-750F-1037-EC159318E411}"/>
              </a:ext>
            </a:extLst>
          </p:cNvPr>
          <p:cNvCxnSpPr>
            <a:cxnSpLocks/>
          </p:cNvCxnSpPr>
          <p:nvPr/>
        </p:nvCxnSpPr>
        <p:spPr>
          <a:xfrm>
            <a:off x="-16278" y="510788"/>
            <a:ext cx="1466295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29618" y="730018"/>
            <a:ext cx="6723459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051"/>
              </a:lnSpc>
            </a:pPr>
            <a:r>
              <a:rPr lang="en-US" sz="4851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Mapping Relationships</a:t>
            </a:r>
            <a:endParaRPr lang="en-US" sz="4851" dirty="0"/>
          </a:p>
        </p:txBody>
      </p:sp>
      <p:sp>
        <p:nvSpPr>
          <p:cNvPr id="3" name="Text 1"/>
          <p:cNvSpPr/>
          <p:nvPr/>
        </p:nvSpPr>
        <p:spPr>
          <a:xfrm>
            <a:off x="328858" y="1687066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Understanding the relationships between different tables is fundamental for a well-structured and efficient database. These mappings ensure data consistency and enable complex queries.</a:t>
            </a:r>
            <a:endParaRPr lang="en-US" sz="19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9A4C02C-2051-901B-B66A-5482B96C0D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892" y="2720897"/>
            <a:ext cx="14446508" cy="550870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9A305A4-F640-D19F-4EB3-DD23491FA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72" y="453222"/>
            <a:ext cx="1677810" cy="94807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017BA7A-B03F-54B7-7113-3C2F57EEE380}"/>
              </a:ext>
            </a:extLst>
          </p:cNvPr>
          <p:cNvSpPr/>
          <p:nvPr/>
        </p:nvSpPr>
        <p:spPr>
          <a:xfrm>
            <a:off x="0" y="0"/>
            <a:ext cx="14630400" cy="351468"/>
          </a:xfrm>
          <a:prstGeom prst="rect">
            <a:avLst/>
          </a:prstGeom>
          <a:solidFill>
            <a:srgbClr val="12A64E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A5185A-107C-6D19-152F-163345074C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03552" y="386828"/>
            <a:ext cx="2143125" cy="117627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317D6E3-A9F4-6960-340D-29B243BAE5EC}"/>
              </a:ext>
            </a:extLst>
          </p:cNvPr>
          <p:cNvCxnSpPr>
            <a:cxnSpLocks/>
          </p:cNvCxnSpPr>
          <p:nvPr/>
        </p:nvCxnSpPr>
        <p:spPr>
          <a:xfrm>
            <a:off x="-16278" y="510788"/>
            <a:ext cx="1466295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33981" y="776555"/>
            <a:ext cx="7729539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051"/>
              </a:lnSpc>
            </a:pPr>
            <a:r>
              <a:rPr lang="en-US" sz="4851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Database Implementation</a:t>
            </a:r>
            <a:endParaRPr lang="en-US" sz="4851" dirty="0"/>
          </a:p>
        </p:txBody>
      </p:sp>
      <p:sp>
        <p:nvSpPr>
          <p:cNvPr id="3" name="Text 1"/>
          <p:cNvSpPr/>
          <p:nvPr/>
        </p:nvSpPr>
        <p:spPr>
          <a:xfrm>
            <a:off x="247588" y="1567029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The logical ERD is translated into a physical SQL schema, forming a normalized database designed to minimize redundancy and ensure data consistency. This foundation is critical for robust operations.</a:t>
            </a:r>
            <a:endParaRPr lang="en-US" sz="19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1E03733-A0D1-91CF-A3A1-7F9782CDF9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589" y="2453268"/>
            <a:ext cx="14122535" cy="54842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AB0994D-7C4F-0ED2-B2B5-674FFA16B5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72" y="453222"/>
            <a:ext cx="1677810" cy="94807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46A7F7-4299-917B-32F1-FFCF098862CF}"/>
              </a:ext>
            </a:extLst>
          </p:cNvPr>
          <p:cNvSpPr/>
          <p:nvPr/>
        </p:nvSpPr>
        <p:spPr>
          <a:xfrm>
            <a:off x="0" y="0"/>
            <a:ext cx="14630400" cy="351468"/>
          </a:xfrm>
          <a:prstGeom prst="rect">
            <a:avLst/>
          </a:prstGeom>
          <a:solidFill>
            <a:srgbClr val="12A64E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6D90EC-37A0-E7A1-F83C-83475A17FE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03552" y="386828"/>
            <a:ext cx="2143125" cy="117627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F8645C9-CF9B-6DBC-6A75-0EF4EE302010}"/>
              </a:ext>
            </a:extLst>
          </p:cNvPr>
          <p:cNvCxnSpPr>
            <a:cxnSpLocks/>
          </p:cNvCxnSpPr>
          <p:nvPr/>
        </p:nvCxnSpPr>
        <p:spPr>
          <a:xfrm>
            <a:off x="-16278" y="510788"/>
            <a:ext cx="1466295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2459A31-09CB-4806-F619-CB9A393BE1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72" y="453222"/>
            <a:ext cx="1677810" cy="94807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28839D0-A015-AEDA-6515-509F0DD527CF}"/>
              </a:ext>
            </a:extLst>
          </p:cNvPr>
          <p:cNvSpPr/>
          <p:nvPr/>
        </p:nvSpPr>
        <p:spPr>
          <a:xfrm>
            <a:off x="0" y="0"/>
            <a:ext cx="14630400" cy="351468"/>
          </a:xfrm>
          <a:prstGeom prst="rect">
            <a:avLst/>
          </a:prstGeom>
          <a:solidFill>
            <a:srgbClr val="12A64E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D4E57CC-443B-C750-0EDA-316CC64919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03552" y="386828"/>
            <a:ext cx="2143125" cy="117627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D26E25E-5292-644D-BA3C-CD501517D439}"/>
              </a:ext>
            </a:extLst>
          </p:cNvPr>
          <p:cNvCxnSpPr>
            <a:cxnSpLocks/>
          </p:cNvCxnSpPr>
          <p:nvPr/>
        </p:nvCxnSpPr>
        <p:spPr>
          <a:xfrm>
            <a:off x="-16278" y="510788"/>
            <a:ext cx="1466295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0">
            <a:extLst>
              <a:ext uri="{FF2B5EF4-FFF2-40B4-BE49-F238E27FC236}">
                <a16:creationId xmlns:a16="http://schemas.microsoft.com/office/drawing/2014/main" id="{B7E6D3EE-2C23-E6B4-F3B4-94725A8C22CC}"/>
              </a:ext>
            </a:extLst>
          </p:cNvPr>
          <p:cNvSpPr/>
          <p:nvPr/>
        </p:nvSpPr>
        <p:spPr>
          <a:xfrm>
            <a:off x="292559" y="1044865"/>
            <a:ext cx="3707964" cy="731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6050"/>
              </a:lnSpc>
              <a:buNone/>
            </a:pPr>
            <a:r>
              <a:rPr lang="en-US" sz="320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Table Operations</a:t>
            </a:r>
            <a:endParaRPr lang="en-US" sz="3200" dirty="0"/>
          </a:p>
        </p:txBody>
      </p:sp>
      <p:sp>
        <p:nvSpPr>
          <p:cNvPr id="22" name="Text 1">
            <a:extLst>
              <a:ext uri="{FF2B5EF4-FFF2-40B4-BE49-F238E27FC236}">
                <a16:creationId xmlns:a16="http://schemas.microsoft.com/office/drawing/2014/main" id="{B3D7B01C-A4C0-7098-5945-2CE8D910438F}"/>
              </a:ext>
            </a:extLst>
          </p:cNvPr>
          <p:cNvSpPr/>
          <p:nvPr/>
        </p:nvSpPr>
        <p:spPr>
          <a:xfrm>
            <a:off x="327257" y="1821982"/>
            <a:ext cx="13084609" cy="600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3100"/>
              </a:lnSpc>
              <a:buNone/>
            </a:pPr>
            <a:r>
              <a:rPr lang="en-US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Table operations involve the Data Definition Language (DDL) commands used to manage the structure of tables within a database.</a:t>
            </a:r>
            <a:endParaRPr lang="en-US" dirty="0"/>
          </a:p>
        </p:txBody>
      </p:sp>
      <p:sp>
        <p:nvSpPr>
          <p:cNvPr id="23" name="Shape 2">
            <a:extLst>
              <a:ext uri="{FF2B5EF4-FFF2-40B4-BE49-F238E27FC236}">
                <a16:creationId xmlns:a16="http://schemas.microsoft.com/office/drawing/2014/main" id="{F3962610-6924-F08D-0625-D588CBA3F606}"/>
              </a:ext>
            </a:extLst>
          </p:cNvPr>
          <p:cNvSpPr/>
          <p:nvPr/>
        </p:nvSpPr>
        <p:spPr>
          <a:xfrm>
            <a:off x="544852" y="2578093"/>
            <a:ext cx="5613766" cy="790099"/>
          </a:xfrm>
          <a:prstGeom prst="roundRect">
            <a:avLst>
              <a:gd name="adj" fmla="val 12023"/>
            </a:avLst>
          </a:prstGeom>
          <a:solidFill>
            <a:srgbClr val="EFF0F6"/>
          </a:solidFill>
          <a:ln w="1524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B615DDF2-84B4-9D4A-DA1A-DC1A118C6DED}"/>
              </a:ext>
            </a:extLst>
          </p:cNvPr>
          <p:cNvSpPr/>
          <p:nvPr/>
        </p:nvSpPr>
        <p:spPr>
          <a:xfrm>
            <a:off x="797967" y="2683921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CREATE</a:t>
            </a:r>
            <a:endParaRPr lang="en-US" sz="2400" dirty="0"/>
          </a:p>
        </p:txBody>
      </p:sp>
      <p:sp>
        <p:nvSpPr>
          <p:cNvPr id="25" name="Text 4">
            <a:extLst>
              <a:ext uri="{FF2B5EF4-FFF2-40B4-BE49-F238E27FC236}">
                <a16:creationId xmlns:a16="http://schemas.microsoft.com/office/drawing/2014/main" id="{7D913638-B225-887F-3B30-C47964728005}"/>
              </a:ext>
            </a:extLst>
          </p:cNvPr>
          <p:cNvSpPr/>
          <p:nvPr/>
        </p:nvSpPr>
        <p:spPr>
          <a:xfrm>
            <a:off x="1235390" y="2994788"/>
            <a:ext cx="580358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Used to create new tables in the database.</a:t>
            </a:r>
            <a:endParaRPr lang="en-US" sz="1900" dirty="0"/>
          </a:p>
        </p:txBody>
      </p:sp>
      <p:sp>
        <p:nvSpPr>
          <p:cNvPr id="26" name="Shape 5">
            <a:extLst>
              <a:ext uri="{FF2B5EF4-FFF2-40B4-BE49-F238E27FC236}">
                <a16:creationId xmlns:a16="http://schemas.microsoft.com/office/drawing/2014/main" id="{95E2DB8D-254A-5027-A484-69FD139FB61B}"/>
              </a:ext>
            </a:extLst>
          </p:cNvPr>
          <p:cNvSpPr/>
          <p:nvPr/>
        </p:nvSpPr>
        <p:spPr>
          <a:xfrm>
            <a:off x="7048130" y="2524334"/>
            <a:ext cx="7166204" cy="1035108"/>
          </a:xfrm>
          <a:prstGeom prst="roundRect">
            <a:avLst>
              <a:gd name="adj" fmla="val 12023"/>
            </a:avLst>
          </a:prstGeom>
          <a:solidFill>
            <a:srgbClr val="EFF0F6"/>
          </a:solidFill>
          <a:ln w="1524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Text 6">
            <a:extLst>
              <a:ext uri="{FF2B5EF4-FFF2-40B4-BE49-F238E27FC236}">
                <a16:creationId xmlns:a16="http://schemas.microsoft.com/office/drawing/2014/main" id="{779E1A25-ADB2-FBE2-9E68-40487F06E00A}"/>
              </a:ext>
            </a:extLst>
          </p:cNvPr>
          <p:cNvSpPr/>
          <p:nvPr/>
        </p:nvSpPr>
        <p:spPr>
          <a:xfrm>
            <a:off x="7305244" y="289511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ALTER</a:t>
            </a:r>
            <a:endParaRPr lang="en-US" sz="2400" dirty="0"/>
          </a:p>
        </p:txBody>
      </p:sp>
      <p:sp>
        <p:nvSpPr>
          <p:cNvPr id="28" name="Text 7">
            <a:extLst>
              <a:ext uri="{FF2B5EF4-FFF2-40B4-BE49-F238E27FC236}">
                <a16:creationId xmlns:a16="http://schemas.microsoft.com/office/drawing/2014/main" id="{178E8FB4-45E1-3323-B8EE-9D943930DF5F}"/>
              </a:ext>
            </a:extLst>
          </p:cNvPr>
          <p:cNvSpPr/>
          <p:nvPr/>
        </p:nvSpPr>
        <p:spPr>
          <a:xfrm>
            <a:off x="8644335" y="2750321"/>
            <a:ext cx="504006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Used to modify the structure of an existing table, such as adding, deleting, or modifying.</a:t>
            </a:r>
            <a:endParaRPr lang="en-US" sz="1900" dirty="0"/>
          </a:p>
        </p:txBody>
      </p:sp>
      <p:sp>
        <p:nvSpPr>
          <p:cNvPr id="29" name="Shape 8">
            <a:extLst>
              <a:ext uri="{FF2B5EF4-FFF2-40B4-BE49-F238E27FC236}">
                <a16:creationId xmlns:a16="http://schemas.microsoft.com/office/drawing/2014/main" id="{43F58F4A-D3FA-5299-2075-3C3C5314FD44}"/>
              </a:ext>
            </a:extLst>
          </p:cNvPr>
          <p:cNvSpPr/>
          <p:nvPr/>
        </p:nvSpPr>
        <p:spPr>
          <a:xfrm>
            <a:off x="572687" y="3561631"/>
            <a:ext cx="5653827" cy="845763"/>
          </a:xfrm>
          <a:prstGeom prst="roundRect">
            <a:avLst>
              <a:gd name="adj" fmla="val 12023"/>
            </a:avLst>
          </a:prstGeom>
          <a:solidFill>
            <a:srgbClr val="EFF0F6"/>
          </a:solidFill>
          <a:ln w="1524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Text 9">
            <a:extLst>
              <a:ext uri="{FF2B5EF4-FFF2-40B4-BE49-F238E27FC236}">
                <a16:creationId xmlns:a16="http://schemas.microsoft.com/office/drawing/2014/main" id="{DB6B1B8A-7E0F-1080-0DC4-496A6B5CBC49}"/>
              </a:ext>
            </a:extLst>
          </p:cNvPr>
          <p:cNvSpPr/>
          <p:nvPr/>
        </p:nvSpPr>
        <p:spPr>
          <a:xfrm>
            <a:off x="685328" y="3646161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DROP</a:t>
            </a:r>
            <a:endParaRPr lang="en-US" sz="2400" dirty="0"/>
          </a:p>
        </p:txBody>
      </p:sp>
      <p:sp>
        <p:nvSpPr>
          <p:cNvPr id="31" name="Text 10">
            <a:extLst>
              <a:ext uri="{FF2B5EF4-FFF2-40B4-BE49-F238E27FC236}">
                <a16:creationId xmlns:a16="http://schemas.microsoft.com/office/drawing/2014/main" id="{DD23D713-7235-C1F1-D6D0-EA0C65355C9B}"/>
              </a:ext>
            </a:extLst>
          </p:cNvPr>
          <p:cNvSpPr/>
          <p:nvPr/>
        </p:nvSpPr>
        <p:spPr>
          <a:xfrm>
            <a:off x="766386" y="3941188"/>
            <a:ext cx="5841650" cy="464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Used to delete an existing table from the database.</a:t>
            </a:r>
            <a:endParaRPr lang="en-US" sz="1900" dirty="0"/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25C04A7-25AC-5223-129A-6F7EE1786654}"/>
              </a:ext>
            </a:extLst>
          </p:cNvPr>
          <p:cNvGrpSpPr/>
          <p:nvPr/>
        </p:nvGrpSpPr>
        <p:grpSpPr>
          <a:xfrm>
            <a:off x="7084051" y="3801733"/>
            <a:ext cx="7166204" cy="790099"/>
            <a:chOff x="7034925" y="3896715"/>
            <a:chExt cx="7166204" cy="790099"/>
          </a:xfrm>
        </p:grpSpPr>
        <p:sp>
          <p:nvSpPr>
            <p:cNvPr id="32" name="Shape 11">
              <a:extLst>
                <a:ext uri="{FF2B5EF4-FFF2-40B4-BE49-F238E27FC236}">
                  <a16:creationId xmlns:a16="http://schemas.microsoft.com/office/drawing/2014/main" id="{5CC3161D-9023-E0C6-7B05-C20AF52C14C7}"/>
                </a:ext>
              </a:extLst>
            </p:cNvPr>
            <p:cNvSpPr/>
            <p:nvPr/>
          </p:nvSpPr>
          <p:spPr>
            <a:xfrm>
              <a:off x="7034925" y="3917746"/>
              <a:ext cx="7166204" cy="717907"/>
            </a:xfrm>
            <a:prstGeom prst="roundRect">
              <a:avLst>
                <a:gd name="adj" fmla="val 12023"/>
              </a:avLst>
            </a:prstGeom>
            <a:solidFill>
              <a:srgbClr val="EFF0F6"/>
            </a:solidFill>
            <a:ln w="15240">
              <a:solidFill>
                <a:srgbClr val="C5C7D2"/>
              </a:solidFill>
              <a:prstDash val="soli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Text 12">
              <a:extLst>
                <a:ext uri="{FF2B5EF4-FFF2-40B4-BE49-F238E27FC236}">
                  <a16:creationId xmlns:a16="http://schemas.microsoft.com/office/drawing/2014/main" id="{E8C60FEE-C870-D043-B57A-DB6DA77D4D53}"/>
                </a:ext>
              </a:extLst>
            </p:cNvPr>
            <p:cNvSpPr/>
            <p:nvPr/>
          </p:nvSpPr>
          <p:spPr>
            <a:xfrm>
              <a:off x="7136506" y="4109998"/>
              <a:ext cx="3086100" cy="38576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l">
                <a:lnSpc>
                  <a:spcPts val="3000"/>
                </a:lnSpc>
                <a:buNone/>
              </a:pPr>
              <a:r>
                <a:rPr lang="en-US" sz="2400" dirty="0">
                  <a:solidFill>
                    <a:srgbClr val="3D3E44"/>
                  </a:solidFill>
                  <a:latin typeface="Montserrat Medium" pitchFamily="34" charset="0"/>
                  <a:ea typeface="Montserrat Medium" pitchFamily="34" charset="-122"/>
                  <a:cs typeface="Montserrat Medium" pitchFamily="34" charset="-120"/>
                </a:rPr>
                <a:t>TRUNCATE</a:t>
              </a:r>
              <a:endParaRPr lang="en-US" sz="2400" dirty="0"/>
            </a:p>
          </p:txBody>
        </p:sp>
        <p:sp>
          <p:nvSpPr>
            <p:cNvPr id="34" name="Text 13">
              <a:extLst>
                <a:ext uri="{FF2B5EF4-FFF2-40B4-BE49-F238E27FC236}">
                  <a16:creationId xmlns:a16="http://schemas.microsoft.com/office/drawing/2014/main" id="{DB999F46-1040-A1A3-8ED8-B46C52C936C9}"/>
                </a:ext>
              </a:extLst>
            </p:cNvPr>
            <p:cNvSpPr/>
            <p:nvPr/>
          </p:nvSpPr>
          <p:spPr>
            <a:xfrm>
              <a:off x="9196917" y="3896715"/>
              <a:ext cx="4426616" cy="79009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l">
                <a:lnSpc>
                  <a:spcPts val="3100"/>
                </a:lnSpc>
                <a:buNone/>
              </a:pPr>
              <a:r>
                <a:rPr lang="en-US" sz="1900" dirty="0">
                  <a:solidFill>
                    <a:srgbClr val="3D3E44"/>
                  </a:solidFill>
                  <a:latin typeface="Inter Light" pitchFamily="34" charset="0"/>
                  <a:ea typeface="Inter Light" pitchFamily="34" charset="-122"/>
                  <a:cs typeface="Inter Light" pitchFamily="34" charset="-120"/>
                </a:rPr>
                <a:t>Used to remove all records from a table, but keeps the table structure intact.</a:t>
              </a:r>
              <a:endParaRPr lang="en-US" sz="1900" dirty="0"/>
            </a:p>
          </p:txBody>
        </p:sp>
      </p:grpSp>
      <p:sp>
        <p:nvSpPr>
          <p:cNvPr id="53" name="Text 0">
            <a:extLst>
              <a:ext uri="{FF2B5EF4-FFF2-40B4-BE49-F238E27FC236}">
                <a16:creationId xmlns:a16="http://schemas.microsoft.com/office/drawing/2014/main" id="{9ABDC9F9-C0C5-47BF-B273-FB6CB481E2B8}"/>
              </a:ext>
            </a:extLst>
          </p:cNvPr>
          <p:cNvSpPr/>
          <p:nvPr/>
        </p:nvSpPr>
        <p:spPr>
          <a:xfrm>
            <a:off x="515423" y="4390708"/>
            <a:ext cx="7877056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6050"/>
              </a:lnSpc>
              <a:buNone/>
            </a:pPr>
            <a:r>
              <a:rPr lang="en-US" sz="280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Data Manipulation (DML)</a:t>
            </a:r>
            <a:endParaRPr lang="en-US" sz="28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C453D9C-377B-7B60-5A0B-A887E2404EAD}"/>
              </a:ext>
            </a:extLst>
          </p:cNvPr>
          <p:cNvSpPr txBox="1"/>
          <p:nvPr/>
        </p:nvSpPr>
        <p:spPr>
          <a:xfrm>
            <a:off x="5337426" y="4656758"/>
            <a:ext cx="7346022" cy="847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8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Data Manipulation Language (DML) commands are used for managing data within schema objects.</a:t>
            </a:r>
            <a:endParaRPr lang="en-US" sz="1800" dirty="0"/>
          </a:p>
        </p:txBody>
      </p:sp>
      <p:sp>
        <p:nvSpPr>
          <p:cNvPr id="60" name="Shape 2">
            <a:extLst>
              <a:ext uri="{FF2B5EF4-FFF2-40B4-BE49-F238E27FC236}">
                <a16:creationId xmlns:a16="http://schemas.microsoft.com/office/drawing/2014/main" id="{2779AA19-1F92-9241-C09D-6648A97D7DCC}"/>
              </a:ext>
            </a:extLst>
          </p:cNvPr>
          <p:cNvSpPr/>
          <p:nvPr/>
        </p:nvSpPr>
        <p:spPr>
          <a:xfrm>
            <a:off x="141878" y="5556921"/>
            <a:ext cx="6189468" cy="1014328"/>
          </a:xfrm>
          <a:prstGeom prst="roundRect">
            <a:avLst>
              <a:gd name="adj" fmla="val 9862"/>
            </a:avLst>
          </a:prstGeom>
          <a:solidFill>
            <a:srgbClr val="FFFFFF"/>
          </a:solidFill>
          <a:ln w="3048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62" name="Text 3">
            <a:extLst>
              <a:ext uri="{FF2B5EF4-FFF2-40B4-BE49-F238E27FC236}">
                <a16:creationId xmlns:a16="http://schemas.microsoft.com/office/drawing/2014/main" id="{7BB32145-F886-5E18-DF60-0EBF9E6B945C}"/>
              </a:ext>
            </a:extLst>
          </p:cNvPr>
          <p:cNvSpPr/>
          <p:nvPr/>
        </p:nvSpPr>
        <p:spPr>
          <a:xfrm>
            <a:off x="394560" y="5653441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SELECT Queries</a:t>
            </a:r>
            <a:endParaRPr lang="en-US" sz="2400" dirty="0"/>
          </a:p>
        </p:txBody>
      </p:sp>
      <p:sp>
        <p:nvSpPr>
          <p:cNvPr id="63" name="Text 4">
            <a:extLst>
              <a:ext uri="{FF2B5EF4-FFF2-40B4-BE49-F238E27FC236}">
                <a16:creationId xmlns:a16="http://schemas.microsoft.com/office/drawing/2014/main" id="{32B5CA80-0AF6-2C0B-955B-AA59289A07C5}"/>
              </a:ext>
            </a:extLst>
          </p:cNvPr>
          <p:cNvSpPr/>
          <p:nvPr/>
        </p:nvSpPr>
        <p:spPr>
          <a:xfrm>
            <a:off x="327257" y="6023179"/>
            <a:ext cx="568166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Used to retrieve data from one or more tables.</a:t>
            </a:r>
            <a:endParaRPr lang="en-US" sz="1900" dirty="0"/>
          </a:p>
        </p:txBody>
      </p:sp>
      <p:sp>
        <p:nvSpPr>
          <p:cNvPr id="64" name="Shape 5">
            <a:extLst>
              <a:ext uri="{FF2B5EF4-FFF2-40B4-BE49-F238E27FC236}">
                <a16:creationId xmlns:a16="http://schemas.microsoft.com/office/drawing/2014/main" id="{C33AE484-0114-7653-B0CC-7C8B0CCA6F00}"/>
              </a:ext>
            </a:extLst>
          </p:cNvPr>
          <p:cNvSpPr/>
          <p:nvPr/>
        </p:nvSpPr>
        <p:spPr>
          <a:xfrm>
            <a:off x="7048130" y="5588515"/>
            <a:ext cx="6327815" cy="1104334"/>
          </a:xfrm>
          <a:prstGeom prst="roundRect">
            <a:avLst>
              <a:gd name="adj" fmla="val 9862"/>
            </a:avLst>
          </a:prstGeom>
          <a:solidFill>
            <a:srgbClr val="FFFFFF"/>
          </a:solidFill>
          <a:ln w="30480">
            <a:solidFill>
              <a:srgbClr val="C5C7D2"/>
            </a:solidFill>
            <a:prstDash val="solid"/>
          </a:ln>
        </p:spPr>
      </p:sp>
      <p:sp>
        <p:nvSpPr>
          <p:cNvPr id="66" name="Text 6">
            <a:extLst>
              <a:ext uri="{FF2B5EF4-FFF2-40B4-BE49-F238E27FC236}">
                <a16:creationId xmlns:a16="http://schemas.microsoft.com/office/drawing/2014/main" id="{1FE9B75B-08BB-E8DE-77F0-66BF5341B3C1}"/>
              </a:ext>
            </a:extLst>
          </p:cNvPr>
          <p:cNvSpPr/>
          <p:nvPr/>
        </p:nvSpPr>
        <p:spPr>
          <a:xfrm>
            <a:off x="7171658" y="5718366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INSERT Operations</a:t>
            </a:r>
            <a:endParaRPr lang="en-US" sz="2400" dirty="0"/>
          </a:p>
        </p:txBody>
      </p:sp>
      <p:sp>
        <p:nvSpPr>
          <p:cNvPr id="67" name="Text 7">
            <a:extLst>
              <a:ext uri="{FF2B5EF4-FFF2-40B4-BE49-F238E27FC236}">
                <a16:creationId xmlns:a16="http://schemas.microsoft.com/office/drawing/2014/main" id="{823114E6-6518-A412-D39A-410C11F17090}"/>
              </a:ext>
            </a:extLst>
          </p:cNvPr>
          <p:cNvSpPr/>
          <p:nvPr/>
        </p:nvSpPr>
        <p:spPr>
          <a:xfrm>
            <a:off x="7416867" y="6105328"/>
            <a:ext cx="568178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Used to add new rows of data into a table.</a:t>
            </a:r>
            <a:endParaRPr lang="en-US" sz="1900" dirty="0"/>
          </a:p>
        </p:txBody>
      </p:sp>
      <p:sp>
        <p:nvSpPr>
          <p:cNvPr id="68" name="Shape 8">
            <a:extLst>
              <a:ext uri="{FF2B5EF4-FFF2-40B4-BE49-F238E27FC236}">
                <a16:creationId xmlns:a16="http://schemas.microsoft.com/office/drawing/2014/main" id="{E0E5B9F9-B893-B039-406E-2DF73DF118FD}"/>
              </a:ext>
            </a:extLst>
          </p:cNvPr>
          <p:cNvSpPr/>
          <p:nvPr/>
        </p:nvSpPr>
        <p:spPr>
          <a:xfrm>
            <a:off x="37046" y="6815480"/>
            <a:ext cx="6327696" cy="1176582"/>
          </a:xfrm>
          <a:prstGeom prst="roundRect">
            <a:avLst>
              <a:gd name="adj" fmla="val 9862"/>
            </a:avLst>
          </a:prstGeom>
          <a:solidFill>
            <a:srgbClr val="FFFFFF"/>
          </a:solidFill>
          <a:ln w="30480">
            <a:solidFill>
              <a:srgbClr val="C5C7D2"/>
            </a:solidFill>
            <a:prstDash val="solid"/>
          </a:ln>
        </p:spPr>
      </p:sp>
      <p:sp>
        <p:nvSpPr>
          <p:cNvPr id="70" name="Text 9">
            <a:extLst>
              <a:ext uri="{FF2B5EF4-FFF2-40B4-BE49-F238E27FC236}">
                <a16:creationId xmlns:a16="http://schemas.microsoft.com/office/drawing/2014/main" id="{5B5BD674-8349-1425-FB8D-092C49D0ED9D}"/>
              </a:ext>
            </a:extLst>
          </p:cNvPr>
          <p:cNvSpPr/>
          <p:nvPr/>
        </p:nvSpPr>
        <p:spPr>
          <a:xfrm>
            <a:off x="202621" y="6916024"/>
            <a:ext cx="3132773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UPDATE Operations</a:t>
            </a:r>
            <a:endParaRPr lang="en-US" sz="2400" dirty="0"/>
          </a:p>
        </p:txBody>
      </p:sp>
      <p:sp>
        <p:nvSpPr>
          <p:cNvPr id="71" name="Text 10">
            <a:extLst>
              <a:ext uri="{FF2B5EF4-FFF2-40B4-BE49-F238E27FC236}">
                <a16:creationId xmlns:a16="http://schemas.microsoft.com/office/drawing/2014/main" id="{2C6A2A98-595A-DC36-AF12-050CE062AC27}"/>
              </a:ext>
            </a:extLst>
          </p:cNvPr>
          <p:cNvSpPr/>
          <p:nvPr/>
        </p:nvSpPr>
        <p:spPr>
          <a:xfrm>
            <a:off x="544852" y="7473826"/>
            <a:ext cx="568166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Used to modify existing data within a table.</a:t>
            </a:r>
            <a:endParaRPr lang="en-US" sz="1900" dirty="0"/>
          </a:p>
        </p:txBody>
      </p:sp>
      <p:sp>
        <p:nvSpPr>
          <p:cNvPr id="72" name="Shape 11">
            <a:extLst>
              <a:ext uri="{FF2B5EF4-FFF2-40B4-BE49-F238E27FC236}">
                <a16:creationId xmlns:a16="http://schemas.microsoft.com/office/drawing/2014/main" id="{6E497727-1B45-3DB7-352D-1D1F8AFA2B00}"/>
              </a:ext>
            </a:extLst>
          </p:cNvPr>
          <p:cNvSpPr/>
          <p:nvPr/>
        </p:nvSpPr>
        <p:spPr>
          <a:xfrm>
            <a:off x="7084051" y="6766929"/>
            <a:ext cx="6327815" cy="1225133"/>
          </a:xfrm>
          <a:prstGeom prst="roundRect">
            <a:avLst>
              <a:gd name="adj" fmla="val 9862"/>
            </a:avLst>
          </a:prstGeom>
          <a:solidFill>
            <a:srgbClr val="FFFFFF"/>
          </a:solidFill>
          <a:ln w="30480">
            <a:solidFill>
              <a:srgbClr val="C5C7D2"/>
            </a:solidFill>
            <a:prstDash val="solid"/>
          </a:ln>
        </p:spPr>
      </p:sp>
      <p:sp>
        <p:nvSpPr>
          <p:cNvPr id="74" name="Text 12">
            <a:extLst>
              <a:ext uri="{FF2B5EF4-FFF2-40B4-BE49-F238E27FC236}">
                <a16:creationId xmlns:a16="http://schemas.microsoft.com/office/drawing/2014/main" id="{FF400EF7-DBCB-78C8-8043-7F6B14BE7EB1}"/>
              </a:ext>
            </a:extLst>
          </p:cNvPr>
          <p:cNvSpPr/>
          <p:nvPr/>
        </p:nvSpPr>
        <p:spPr>
          <a:xfrm>
            <a:off x="7171658" y="6979981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DELETE Operations</a:t>
            </a:r>
            <a:endParaRPr lang="en-US" sz="2400" dirty="0"/>
          </a:p>
        </p:txBody>
      </p:sp>
      <p:sp>
        <p:nvSpPr>
          <p:cNvPr id="75" name="Text 13">
            <a:extLst>
              <a:ext uri="{FF2B5EF4-FFF2-40B4-BE49-F238E27FC236}">
                <a16:creationId xmlns:a16="http://schemas.microsoft.com/office/drawing/2014/main" id="{3BE0011C-33F9-36D2-E76A-D509B59DD081}"/>
              </a:ext>
            </a:extLst>
          </p:cNvPr>
          <p:cNvSpPr/>
          <p:nvPr/>
        </p:nvSpPr>
        <p:spPr>
          <a:xfrm>
            <a:off x="7171658" y="7473826"/>
            <a:ext cx="568178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Used to remove rows of data from a table.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2459A31-09CB-4806-F619-CB9A393BE1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72" y="453222"/>
            <a:ext cx="1677810" cy="94807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28839D0-A015-AEDA-6515-509F0DD527CF}"/>
              </a:ext>
            </a:extLst>
          </p:cNvPr>
          <p:cNvSpPr/>
          <p:nvPr/>
        </p:nvSpPr>
        <p:spPr>
          <a:xfrm>
            <a:off x="0" y="0"/>
            <a:ext cx="14630400" cy="351468"/>
          </a:xfrm>
          <a:prstGeom prst="rect">
            <a:avLst/>
          </a:prstGeom>
          <a:solidFill>
            <a:srgbClr val="12A64E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D4E57CC-443B-C750-0EDA-316CC64919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03552" y="386828"/>
            <a:ext cx="2143125" cy="117627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D26E25E-5292-644D-BA3C-CD501517D439}"/>
              </a:ext>
            </a:extLst>
          </p:cNvPr>
          <p:cNvCxnSpPr>
            <a:cxnSpLocks/>
          </p:cNvCxnSpPr>
          <p:nvPr/>
        </p:nvCxnSpPr>
        <p:spPr>
          <a:xfrm>
            <a:off x="-16278" y="510788"/>
            <a:ext cx="1466295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0">
            <a:extLst>
              <a:ext uri="{FF2B5EF4-FFF2-40B4-BE49-F238E27FC236}">
                <a16:creationId xmlns:a16="http://schemas.microsoft.com/office/drawing/2014/main" id="{F31CC64B-28CF-9968-43EC-FF72CB3CC087}"/>
              </a:ext>
            </a:extLst>
          </p:cNvPr>
          <p:cNvSpPr/>
          <p:nvPr/>
        </p:nvSpPr>
        <p:spPr>
          <a:xfrm>
            <a:off x="2092871" y="646390"/>
            <a:ext cx="12420957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00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Filtering &amp; Conditions: Essential Clauses</a:t>
            </a:r>
            <a:endParaRPr lang="en-US" sz="40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FD85781C-008B-9A22-034F-D3EABFA6BD37}"/>
              </a:ext>
            </a:extLst>
          </p:cNvPr>
          <p:cNvSpPr/>
          <p:nvPr/>
        </p:nvSpPr>
        <p:spPr>
          <a:xfrm>
            <a:off x="864037" y="210895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Filtering and conditions are crucial for retrieving specific data based on defined criteria.</a:t>
            </a:r>
            <a:endParaRPr lang="en-US" sz="19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F62796FE-2FE6-6383-21D7-2F2EE0FF8FC7}"/>
              </a:ext>
            </a:extLst>
          </p:cNvPr>
          <p:cNvSpPr/>
          <p:nvPr/>
        </p:nvSpPr>
        <p:spPr>
          <a:xfrm>
            <a:off x="864037" y="3003828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WHERE Clause</a:t>
            </a:r>
            <a:r>
              <a:rPr lang="en-US" sz="1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: Filters records based on specified conditions.</a:t>
            </a:r>
            <a:endParaRPr lang="en-US" sz="190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FFA37A1B-B5A9-FA41-02BF-72CB001FD7BA}"/>
              </a:ext>
            </a:extLst>
          </p:cNvPr>
          <p:cNvSpPr/>
          <p:nvPr/>
        </p:nvSpPr>
        <p:spPr>
          <a:xfrm>
            <a:off x="864037" y="3880247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HAVING Clause</a:t>
            </a:r>
            <a:r>
              <a:rPr lang="en-US" sz="1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: Filters groups based on specified conditions.</a:t>
            </a:r>
            <a:endParaRPr lang="en-US" sz="19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99B81C54-F94F-8749-D090-DA3E081BBA54}"/>
              </a:ext>
            </a:extLst>
          </p:cNvPr>
          <p:cNvSpPr/>
          <p:nvPr/>
        </p:nvSpPr>
        <p:spPr>
          <a:xfrm>
            <a:off x="864037" y="4756666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AND Operator / OR Operator / Logical Operators</a:t>
            </a:r>
            <a:r>
              <a:rPr lang="en-US" sz="1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: Combine multiple conditions.</a:t>
            </a:r>
            <a:endParaRPr lang="en-US" sz="190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8B4DC300-E1DE-B3C5-1F4A-8CF48C71B09B}"/>
              </a:ext>
            </a:extLst>
          </p:cNvPr>
          <p:cNvSpPr/>
          <p:nvPr/>
        </p:nvSpPr>
        <p:spPr>
          <a:xfrm>
            <a:off x="864037" y="5633085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LIKE Operator</a:t>
            </a:r>
            <a:r>
              <a:rPr lang="en-US" sz="1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: Searches for a specified pattern in a column.</a:t>
            </a:r>
            <a:endParaRPr lang="en-US" sz="190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C29F2BA6-8E79-EDD9-B175-FBC7098AD523}"/>
              </a:ext>
            </a:extLst>
          </p:cNvPr>
          <p:cNvSpPr/>
          <p:nvPr/>
        </p:nvSpPr>
        <p:spPr>
          <a:xfrm>
            <a:off x="864037" y="6509504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IN Operator</a:t>
            </a:r>
            <a:r>
              <a:rPr lang="en-US" sz="1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: Specifies multiple possible values for a column.</a:t>
            </a:r>
            <a:endParaRPr lang="en-US" sz="1900" dirty="0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7FC0AC8B-79C9-67C2-C82A-BFFFA07E1B7D}"/>
              </a:ext>
            </a:extLst>
          </p:cNvPr>
          <p:cNvSpPr/>
          <p:nvPr/>
        </p:nvSpPr>
        <p:spPr>
          <a:xfrm>
            <a:off x="7623929" y="3003828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NOT Operator</a:t>
            </a:r>
            <a:r>
              <a:rPr lang="en-US" sz="1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: Negates a condition.</a:t>
            </a:r>
            <a:endParaRPr lang="en-US" sz="1900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03C479D1-8D11-1109-C192-FA254EEA9FB7}"/>
              </a:ext>
            </a:extLst>
          </p:cNvPr>
          <p:cNvSpPr/>
          <p:nvPr/>
        </p:nvSpPr>
        <p:spPr>
          <a:xfrm>
            <a:off x="7623929" y="3485198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IS NULL Operator</a:t>
            </a:r>
            <a:r>
              <a:rPr lang="en-US" sz="1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: Tests for empty values.</a:t>
            </a:r>
            <a:endParaRPr lang="en-US" sz="1900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80522236-6F28-E83C-A05C-5AE3CE587BEC}"/>
              </a:ext>
            </a:extLst>
          </p:cNvPr>
          <p:cNvSpPr/>
          <p:nvPr/>
        </p:nvSpPr>
        <p:spPr>
          <a:xfrm>
            <a:off x="7623929" y="3966567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BETWEEN Operator</a:t>
            </a:r>
            <a:r>
              <a:rPr lang="en-US" sz="1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: Selects values within a given range.</a:t>
            </a:r>
            <a:endParaRPr lang="en-US" sz="1900" dirty="0"/>
          </a:p>
        </p:txBody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0D6B4467-711F-03C6-F149-83A155CE066D}"/>
              </a:ext>
            </a:extLst>
          </p:cNvPr>
          <p:cNvSpPr/>
          <p:nvPr/>
        </p:nvSpPr>
        <p:spPr>
          <a:xfrm>
            <a:off x="7623929" y="4842986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ALL / ANY Operators</a:t>
            </a:r>
            <a:r>
              <a:rPr lang="en-US" sz="1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: Used with subqueries to compare a value to every value or any value in a list.</a:t>
            </a:r>
            <a:endParaRPr lang="en-US" sz="1900" dirty="0"/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C72EB6A6-1137-C4BD-B694-737887EDDA9F}"/>
              </a:ext>
            </a:extLst>
          </p:cNvPr>
          <p:cNvSpPr/>
          <p:nvPr/>
        </p:nvSpPr>
        <p:spPr>
          <a:xfrm>
            <a:off x="7623929" y="6114455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EXISTS Operator</a:t>
            </a:r>
            <a:r>
              <a:rPr lang="en-US" sz="19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: Tests for the existence of any record in a subquery.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39789769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218</TotalTime>
  <Words>1039</Words>
  <Application>Microsoft Office PowerPoint</Application>
  <PresentationFormat>Custom</PresentationFormat>
  <Paragraphs>135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Inter Medium</vt:lpstr>
      <vt:lpstr>Montserrat Medium</vt:lpstr>
      <vt:lpstr>Inter Light</vt:lpstr>
      <vt:lpstr>Calibri</vt:lpstr>
      <vt:lpstr>Arial</vt:lpstr>
      <vt:lpstr>DM Sans Semi Bold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ahmedeslam</dc:creator>
  <cp:lastModifiedBy>ahmed islam</cp:lastModifiedBy>
  <cp:revision>6</cp:revision>
  <dcterms:created xsi:type="dcterms:W3CDTF">2025-09-13T22:54:54Z</dcterms:created>
  <dcterms:modified xsi:type="dcterms:W3CDTF">2025-09-14T18:35:25Z</dcterms:modified>
</cp:coreProperties>
</file>